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69" r:id="rId3"/>
    <p:sldId id="321" r:id="rId4"/>
    <p:sldId id="273" r:id="rId5"/>
    <p:sldId id="277" r:id="rId6"/>
    <p:sldId id="345" r:id="rId7"/>
    <p:sldId id="344" r:id="rId8"/>
    <p:sldId id="323" r:id="rId9"/>
    <p:sldId id="343" r:id="rId10"/>
    <p:sldId id="322" r:id="rId11"/>
    <p:sldId id="325" r:id="rId12"/>
    <p:sldId id="329" r:id="rId13"/>
    <p:sldId id="328" r:id="rId14"/>
    <p:sldId id="279" r:id="rId15"/>
    <p:sldId id="280" r:id="rId16"/>
    <p:sldId id="281" r:id="rId17"/>
    <p:sldId id="333" r:id="rId18"/>
    <p:sldId id="282" r:id="rId19"/>
    <p:sldId id="283" r:id="rId20"/>
    <p:sldId id="347" r:id="rId21"/>
    <p:sldId id="341" r:id="rId22"/>
    <p:sldId id="339" r:id="rId23"/>
    <p:sldId id="340" r:id="rId24"/>
    <p:sldId id="342" r:id="rId25"/>
    <p:sldId id="338" r:id="rId26"/>
    <p:sldId id="286" r:id="rId27"/>
    <p:sldId id="309" r:id="rId28"/>
    <p:sldId id="288" r:id="rId29"/>
    <p:sldId id="346" r:id="rId30"/>
    <p:sldId id="287" r:id="rId31"/>
    <p:sldId id="311" r:id="rId32"/>
    <p:sldId id="312" r:id="rId33"/>
    <p:sldId id="315" r:id="rId34"/>
    <p:sldId id="317" r:id="rId35"/>
    <p:sldId id="319" r:id="rId36"/>
    <p:sldId id="318" r:id="rId37"/>
    <p:sldId id="289" r:id="rId38"/>
    <p:sldId id="290" r:id="rId39"/>
    <p:sldId id="316" r:id="rId40"/>
    <p:sldId id="265" r:id="rId41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B2B2B2"/>
    <a:srgbClr val="808080"/>
    <a:srgbClr val="D51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8" autoAdjust="0"/>
    <p:restoredTop sz="98029" autoAdjust="0"/>
  </p:normalViewPr>
  <p:slideViewPr>
    <p:cSldViewPr>
      <p:cViewPr>
        <p:scale>
          <a:sx n="124" d="100"/>
          <a:sy n="124" d="100"/>
        </p:scale>
        <p:origin x="-126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21E-2"/>
          <c:y val="0.27605547059352675"/>
          <c:w val="0.95944847935916888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Muškarci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60.5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7B-4F4C-8DE9-DF663927AC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Žene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39.5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7B-4F4C-8DE9-DF663927A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32975872"/>
        <c:axId val="32994048"/>
      </c:barChart>
      <c:catAx>
        <c:axId val="32975872"/>
        <c:scaling>
          <c:orientation val="minMax"/>
        </c:scaling>
        <c:delete val="1"/>
        <c:axPos val="l"/>
        <c:majorTickMark val="out"/>
        <c:minorTickMark val="none"/>
        <c:tickLblPos val="none"/>
        <c:crossAx val="32994048"/>
        <c:crosses val="autoZero"/>
        <c:auto val="1"/>
        <c:lblAlgn val="ctr"/>
        <c:lblOffset val="100"/>
        <c:noMultiLvlLbl val="0"/>
      </c:catAx>
      <c:valAx>
        <c:axId val="3299404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2975872"/>
        <c:crosses val="autoZero"/>
        <c:crossBetween val="between"/>
      </c:valAx>
      <c:spPr>
        <a:noFill/>
        <a:ln w="25358">
          <a:noFill/>
        </a:ln>
      </c:spPr>
    </c:plotArea>
    <c:legend>
      <c:legendPos val="r"/>
      <c:layout>
        <c:manualLayout>
          <c:xMode val="edge"/>
          <c:yMode val="edge"/>
          <c:x val="3.2689763779527682E-2"/>
          <c:y val="0"/>
          <c:w val="0.91056938612790539"/>
          <c:h val="0.27606010552061688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797"/>
      </a:pPr>
      <a:endParaRPr lang="sr-Latn-R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76418679903977"/>
          <c:y val="6.7746155693763771E-2"/>
          <c:w val="0.71374084018675865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Beograd</c:v>
                </c:pt>
                <c:pt idx="1">
                  <c:v>Novi Sad</c:v>
                </c:pt>
                <c:pt idx="2">
                  <c:v>Niš</c:v>
                </c:pt>
                <c:pt idx="3">
                  <c:v>Zlatibor</c:v>
                </c:pt>
                <c:pt idx="4">
                  <c:v>Kopaonik</c:v>
                </c:pt>
                <c:pt idx="5">
                  <c:v>Subotica</c:v>
                </c:pt>
                <c:pt idx="6">
                  <c:v>Vrnjačka Banja</c:v>
                </c:pt>
                <c:pt idx="7">
                  <c:v>Kragujevac</c:v>
                </c:pt>
                <c:pt idx="8">
                  <c:v>Čačak</c:v>
                </c:pt>
                <c:pt idx="9">
                  <c:v>Guča</c:v>
                </c:pt>
                <c:pt idx="10">
                  <c:v>Užice</c:v>
                </c:pt>
                <c:pt idx="11">
                  <c:v>Leskovac</c:v>
                </c:pt>
                <c:pt idx="12">
                  <c:v>Vranje</c:v>
                </c:pt>
                <c:pt idx="13">
                  <c:v>Kraljevo</c:v>
                </c:pt>
                <c:pt idx="14">
                  <c:v>Mokra gora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67.900000000000006</c:v>
                </c:pt>
                <c:pt idx="1">
                  <c:v>38.6</c:v>
                </c:pt>
                <c:pt idx="2">
                  <c:v>15.5</c:v>
                </c:pt>
                <c:pt idx="3">
                  <c:v>13.6</c:v>
                </c:pt>
                <c:pt idx="4">
                  <c:v>7.7</c:v>
                </c:pt>
                <c:pt idx="5">
                  <c:v>5.8</c:v>
                </c:pt>
                <c:pt idx="6">
                  <c:v>5.3</c:v>
                </c:pt>
                <c:pt idx="7">
                  <c:v>4.4000000000000004</c:v>
                </c:pt>
                <c:pt idx="8">
                  <c:v>4.2</c:v>
                </c:pt>
                <c:pt idx="9">
                  <c:v>3.3</c:v>
                </c:pt>
                <c:pt idx="10">
                  <c:v>3.2</c:v>
                </c:pt>
                <c:pt idx="11">
                  <c:v>3.2</c:v>
                </c:pt>
                <c:pt idx="12">
                  <c:v>3</c:v>
                </c:pt>
                <c:pt idx="13">
                  <c:v>2.8</c:v>
                </c:pt>
                <c:pt idx="14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C1-495E-A6FA-C2BC13697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2803712"/>
        <c:axId val="102942592"/>
      </c:barChart>
      <c:catAx>
        <c:axId val="1028037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400"/>
            </a:pPr>
            <a:endParaRPr lang="sr-Latn-RS"/>
          </a:p>
        </c:txPr>
        <c:crossAx val="102942592"/>
        <c:crosses val="autoZero"/>
        <c:auto val="1"/>
        <c:lblAlgn val="ctr"/>
        <c:lblOffset val="100"/>
        <c:noMultiLvlLbl val="0"/>
      </c:catAx>
      <c:valAx>
        <c:axId val="10294259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000">
                <a:solidFill>
                  <a:schemeClr val="bg1">
                    <a:lumMod val="85000"/>
                  </a:schemeClr>
                </a:solidFill>
              </a:defRPr>
            </a:pPr>
            <a:endParaRPr lang="sr-Latn-RS"/>
          </a:p>
        </c:txPr>
        <c:crossAx val="102803712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76418679903977"/>
          <c:y val="6.7746155693763771E-2"/>
          <c:w val="0.71374084018675865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Beograd</c:v>
                </c:pt>
                <c:pt idx="1">
                  <c:v>Novi Sad</c:v>
                </c:pt>
                <c:pt idx="2">
                  <c:v>Zlatibor</c:v>
                </c:pt>
                <c:pt idx="3">
                  <c:v>Niš</c:v>
                </c:pt>
                <c:pt idx="4">
                  <c:v>Subotica</c:v>
                </c:pt>
                <c:pt idx="5">
                  <c:v>Vrnjačka Banja</c:v>
                </c:pt>
                <c:pt idx="6">
                  <c:v>Kopaonik</c:v>
                </c:pt>
                <c:pt idx="7">
                  <c:v>Banja Koviljača</c:v>
                </c:pt>
                <c:pt idx="8">
                  <c:v>Kragujevac</c:v>
                </c:pt>
                <c:pt idx="9">
                  <c:v>Leskovac</c:v>
                </c:pt>
                <c:pt idx="10">
                  <c:v>Ostalo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52.8</c:v>
                </c:pt>
                <c:pt idx="1">
                  <c:v>6.7</c:v>
                </c:pt>
                <c:pt idx="2">
                  <c:v>5.7</c:v>
                </c:pt>
                <c:pt idx="3">
                  <c:v>3.8</c:v>
                </c:pt>
                <c:pt idx="4">
                  <c:v>3</c:v>
                </c:pt>
                <c:pt idx="5">
                  <c:v>2.9</c:v>
                </c:pt>
                <c:pt idx="6">
                  <c:v>2.4</c:v>
                </c:pt>
                <c:pt idx="7">
                  <c:v>2.2999999999999998</c:v>
                </c:pt>
                <c:pt idx="8">
                  <c:v>2.2000000000000002</c:v>
                </c:pt>
                <c:pt idx="9">
                  <c:v>1.6</c:v>
                </c:pt>
                <c:pt idx="10">
                  <c:v>16.600000000000001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C1-495E-A6FA-C2BC13697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02678912"/>
        <c:axId val="102680448"/>
      </c:barChart>
      <c:catAx>
        <c:axId val="102678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400"/>
            </a:pPr>
            <a:endParaRPr lang="sr-Latn-RS"/>
          </a:p>
        </c:txPr>
        <c:crossAx val="102680448"/>
        <c:crosses val="autoZero"/>
        <c:auto val="1"/>
        <c:lblAlgn val="ctr"/>
        <c:lblOffset val="100"/>
        <c:noMultiLvlLbl val="0"/>
      </c:catAx>
      <c:valAx>
        <c:axId val="102680448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000">
                <a:solidFill>
                  <a:schemeClr val="bg1">
                    <a:lumMod val="85000"/>
                  </a:schemeClr>
                </a:solidFill>
              </a:defRPr>
            </a:pPr>
            <a:endParaRPr lang="sr-Latn-RS"/>
          </a:p>
        </c:txPr>
        <c:crossAx val="102678912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AD8-476C-9C74-A6C03DD43948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AD8-476C-9C74-A6C03DD43948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AD8-476C-9C74-A6C03DD43948}"/>
              </c:ext>
            </c:extLst>
          </c:dPt>
          <c:dLbls>
            <c:dLbl>
              <c:idx val="0"/>
              <c:layout>
                <c:manualLayout>
                  <c:x val="-2.917932944471336E-2"/>
                  <c:y val="-0.222462957722255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D8-476C-9C74-A6C03DD43948}"/>
                </c:ext>
              </c:extLst>
            </c:dLbl>
            <c:dLbl>
              <c:idx val="1"/>
              <c:layout>
                <c:manualLayout>
                  <c:x val="-1.6212015016505597E-3"/>
                  <c:y val="1.44456466053412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D8-476C-9C74-A6C03DD43948}"/>
                </c:ext>
              </c:extLst>
            </c:dLbl>
            <c:dLbl>
              <c:idx val="2"/>
              <c:layout>
                <c:manualLayout>
                  <c:x val="-1.6176274805461592E-3"/>
                  <c:y val="-5.878581951631883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D8-476C-9C74-A6C03DD43948}"/>
                </c:ext>
              </c:extLst>
            </c:dLbl>
            <c:dLbl>
              <c:idx val="3"/>
              <c:layout>
                <c:manualLayout>
                  <c:x val="9.7273366535138468E-3"/>
                  <c:y val="2.890494264054597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D8-476C-9C74-A6C03DD43948}"/>
                </c:ext>
              </c:extLst>
            </c:dLbl>
            <c:dLbl>
              <c:idx val="4"/>
              <c:layout>
                <c:manualLayout>
                  <c:x val="8.1050629455320461E-2"/>
                  <c:y val="0.1521415500474549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D8-476C-9C74-A6C03DD43948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Beograd</c:v>
                </c:pt>
                <c:pt idx="1">
                  <c:v>Zapadna Srbija i Šumadija</c:v>
                </c:pt>
                <c:pt idx="2">
                  <c:v>Vojvodina</c:v>
                </c:pt>
                <c:pt idx="3">
                  <c:v>Istočna i Južna Srbija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52.9</c:v>
                </c:pt>
                <c:pt idx="1">
                  <c:v>24.4</c:v>
                </c:pt>
                <c:pt idx="2">
                  <c:v>13.6</c:v>
                </c:pt>
                <c:pt idx="3">
                  <c:v>9.1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AD8-476C-9C74-A6C03DD43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0"/>
        <c:holeSize val="5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16E-2"/>
          <c:y val="0.27605547059352675"/>
          <c:w val="0.95944847935916877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numFmt formatCode="#,##0.0&quot;%&quot;" sourceLinked="0"/>
              <c:spPr/>
              <c:txPr>
                <a:bodyPr/>
                <a:lstStyle/>
                <a:p>
                  <a:pPr>
                    <a:defRPr lang="en-GB" sz="1600" b="1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81.2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34-45F2-81B1-EC594991D7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Planina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34-45F2-81B1-EC594991D7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Banja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Sheet1!$D$2</c:f>
              <c:numCache>
                <c:formatCode>General</c:formatCode>
                <c:ptCount val="1"/>
                <c:pt idx="0">
                  <c:v>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34-45F2-81B1-EC594991D78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Ostalo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9565217391304498E-3"/>
                  <c:y val="-0.18436873747495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34-45F2-81B1-EC594991D78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GB" sz="16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Sheet1!$E$2</c:f>
              <c:numCache>
                <c:formatCode>General</c:formatCode>
                <c:ptCount val="1"/>
                <c:pt idx="0">
                  <c:v>2.2999999999999998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734-45F2-81B1-EC594991D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02926592"/>
        <c:axId val="102973440"/>
      </c:barChart>
      <c:catAx>
        <c:axId val="102926592"/>
        <c:scaling>
          <c:orientation val="minMax"/>
        </c:scaling>
        <c:delete val="1"/>
        <c:axPos val="l"/>
        <c:majorTickMark val="out"/>
        <c:minorTickMark val="none"/>
        <c:tickLblPos val="none"/>
        <c:crossAx val="102973440"/>
        <c:crosses val="autoZero"/>
        <c:auto val="1"/>
        <c:lblAlgn val="ctr"/>
        <c:lblOffset val="100"/>
        <c:noMultiLvlLbl val="0"/>
      </c:catAx>
      <c:valAx>
        <c:axId val="10297344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02926592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3.4428851543491873E-2"/>
          <c:y val="1.4329137001587383E-2"/>
          <c:w val="0.93634523846188411"/>
          <c:h val="0.37148631870118048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1"/>
      </a:pPr>
      <a:endParaRPr lang="sr-Latn-R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16E-2"/>
          <c:y val="0.27605547059352675"/>
          <c:w val="0.95944847935916877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1-3 dana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34.9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1AF-4E8A-A95D-3B59B6E135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4-6 dana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35.1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1AF-4E8A-A95D-3B59B6E1351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7-10 dana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Sheet1!$D$2</c:f>
              <c:numCache>
                <c:formatCode>General</c:formatCode>
                <c:ptCount val="1"/>
                <c:pt idx="0">
                  <c:v>20.3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1AF-4E8A-A95D-3B59B6E1351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11-15 dana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/>
              <c:numFmt formatCode="#,##0.0&quot;%&quot;" sourceLinked="0"/>
              <c:spPr/>
              <c:txPr>
                <a:bodyPr/>
                <a:lstStyle/>
                <a:p>
                  <a:pPr>
                    <a:defRPr lang="en-GB" sz="1600" b="1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AF-4E8A-A95D-3B59B6E13516}"/>
                </c:ext>
              </c:extLst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Sheet1!$E$2</c:f>
              <c:numCache>
                <c:formatCode>General</c:formatCode>
                <c:ptCount val="1"/>
                <c:pt idx="0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1AF-4E8A-A95D-3B59B6E1351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Preko 15 dana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347826086955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E1-47EA-ABD5-280198F6690C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Sheet1!$F$2</c:f>
              <c:numCache>
                <c:formatCode>General</c:formatCode>
                <c:ptCount val="1"/>
                <c:pt idx="0">
                  <c:v>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E1-47EA-ABD5-280198F66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03205120"/>
        <c:axId val="103024128"/>
      </c:barChart>
      <c:catAx>
        <c:axId val="103205120"/>
        <c:scaling>
          <c:orientation val="minMax"/>
        </c:scaling>
        <c:delete val="1"/>
        <c:axPos val="l"/>
        <c:majorTickMark val="out"/>
        <c:minorTickMark val="none"/>
        <c:tickLblPos val="none"/>
        <c:crossAx val="103024128"/>
        <c:crosses val="autoZero"/>
        <c:auto val="1"/>
        <c:lblAlgn val="ctr"/>
        <c:lblOffset val="100"/>
        <c:noMultiLvlLbl val="0"/>
      </c:catAx>
      <c:valAx>
        <c:axId val="1030241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103205120"/>
        <c:crosses val="autoZero"/>
        <c:crossBetween val="between"/>
      </c:valAx>
      <c:spPr>
        <a:noFill/>
        <a:ln w="25358">
          <a:noFill/>
        </a:ln>
      </c:spPr>
    </c:plotArea>
    <c:legend>
      <c:legendPos val="r"/>
      <c:layout>
        <c:manualLayout>
          <c:xMode val="edge"/>
          <c:yMode val="edge"/>
          <c:x val="0"/>
          <c:y val="9.4489451343632166E-2"/>
          <c:w val="0.9655711057856895"/>
          <c:h val="0.23661496220788036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797"/>
      </a:pPr>
      <a:endParaRPr lang="sr-Latn-R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10E-4713-91E5-5204311A41FB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0E-4713-91E5-5204311A41FB}"/>
              </c:ext>
            </c:extLst>
          </c:dPt>
          <c:dLbls>
            <c:dLbl>
              <c:idx val="0"/>
              <c:layout>
                <c:manualLayout>
                  <c:x val="-9.7264431482377706E-3"/>
                  <c:y val="-2.88912932106825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10E-4713-91E5-5204311A41FB}"/>
                </c:ext>
              </c:extLst>
            </c:dLbl>
            <c:dLbl>
              <c:idx val="2"/>
              <c:layout>
                <c:manualLayout>
                  <c:x val="-1.0536980077257571E-2"/>
                  <c:y val="5.3241421105840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7163125854175088"/>
                      <c:h val="0.246143581082618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10E-4713-91E5-5204311A41FB}"/>
                </c:ext>
              </c:extLst>
            </c:dLbl>
            <c:dLbl>
              <c:idx val="3"/>
              <c:layout>
                <c:manualLayout>
                  <c:x val="-4.8642427230058734E-3"/>
                  <c:y val="8.668525415693385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0E-4713-91E5-5204311A41FB}"/>
                </c:ext>
              </c:extLst>
            </c:dLbl>
            <c:dLbl>
              <c:idx val="5"/>
              <c:layout>
                <c:manualLayout>
                  <c:x val="-4.3768994167069954E-2"/>
                  <c:y val="-5.48934571002971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461796331088635"/>
                      <c:h val="0.170978673220819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91E3-41AA-B551-AD591394147A}"/>
                </c:ext>
              </c:extLst>
            </c:dLbl>
            <c:dLbl>
              <c:idx val="6"/>
              <c:layout>
                <c:manualLayout>
                  <c:x val="-2.5937054085023226E-2"/>
                  <c:y val="-7.80063779235942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838505941746263"/>
                      <c:h val="0.234799539923217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91E3-41AA-B551-AD591394147A}"/>
                </c:ext>
              </c:extLst>
            </c:dLbl>
            <c:dLbl>
              <c:idx val="7"/>
              <c:layout>
                <c:manualLayout>
                  <c:x val="5.67382232494415E-3"/>
                  <c:y val="-3.17804225317508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0789063444363275"/>
                      <c:h val="0.182535190505092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91E3-41AA-B551-AD591394147A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400" b="1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Već sam posetio i/ili planiram da posetim još neke turističke destinacije u Srbiji</c:v>
                </c:pt>
                <c:pt idx="1">
                  <c:v>Nisam, niti planiram da posetim još neke turističke destinacije u Srbiji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50.7</c:v>
                </c:pt>
                <c:pt idx="1">
                  <c:v>49.3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0E-4713-91E5-5204311A4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26952037982488"/>
          <c:y val="6.7746155693763771E-2"/>
          <c:w val="0.51776058044725326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Internet sajtovi</c:v>
                </c:pt>
                <c:pt idx="1">
                  <c:v>Preporuke partnera, rođaka, kolege prijatelja, poznanika</c:v>
                </c:pt>
                <c:pt idx="2">
                  <c:v>Pozitivno lično iskustvo iz prethodnih putovanja u Srbiju</c:v>
                </c:pt>
                <c:pt idx="3">
                  <c:v>Novine, magazini i turistički vodiči</c:v>
                </c:pt>
                <c:pt idx="4">
                  <c:v>Nešto drugo</c:v>
                </c:pt>
                <c:pt idx="5">
                  <c:v>TV</c:v>
                </c:pt>
                <c:pt idx="6">
                  <c:v>Poseta turističkoj agenciji</c:v>
                </c:pt>
                <c:pt idx="7">
                  <c:v>Prezentacija turističke ponude na sajmovima turizma</c:v>
                </c:pt>
                <c:pt idx="8">
                  <c:v>Ne znam, ne sećam se</c:v>
                </c:pt>
                <c:pt idx="9">
                  <c:v>Bilbordi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63.9</c:v>
                </c:pt>
                <c:pt idx="1">
                  <c:v>60.1</c:v>
                </c:pt>
                <c:pt idx="2">
                  <c:v>26.7</c:v>
                </c:pt>
                <c:pt idx="3">
                  <c:v>10</c:v>
                </c:pt>
                <c:pt idx="4">
                  <c:v>7.7</c:v>
                </c:pt>
                <c:pt idx="5">
                  <c:v>4.3</c:v>
                </c:pt>
                <c:pt idx="6">
                  <c:v>4.0999999999999996</c:v>
                </c:pt>
                <c:pt idx="7">
                  <c:v>2.1</c:v>
                </c:pt>
                <c:pt idx="8">
                  <c:v>0.60000000000000031</c:v>
                </c:pt>
                <c:pt idx="9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32-4188-8B8A-C667791F5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1255040"/>
        <c:axId val="141256576"/>
      </c:barChart>
      <c:catAx>
        <c:axId val="141255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1256576"/>
        <c:crosses val="autoZero"/>
        <c:auto val="1"/>
        <c:lblAlgn val="ctr"/>
        <c:lblOffset val="100"/>
        <c:noMultiLvlLbl val="0"/>
      </c:catAx>
      <c:valAx>
        <c:axId val="141256576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1255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3233313059485"/>
          <c:y val="6.7746155693763771E-2"/>
          <c:w val="0.55067268891027177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Sajtovi ugostiteljskih i ostalih objekata za smeštaj</c:v>
                </c:pt>
                <c:pt idx="1">
                  <c:v>Sajtovi koji nisu specijalizovani za turizam</c:v>
                </c:pt>
                <c:pt idx="2">
                  <c:v>Sajtovi koji su specijalizovani za turizam</c:v>
                </c:pt>
                <c:pt idx="3">
                  <c:v>Društvene mreže</c:v>
                </c:pt>
                <c:pt idx="4">
                  <c:v>Sajtovi TOS-a i lokalnih turističkih destinacija</c:v>
                </c:pt>
                <c:pt idx="5">
                  <c:v>Internet blogovi o turizmu</c:v>
                </c:pt>
                <c:pt idx="6">
                  <c:v>Sajtove turističkih agencija</c:v>
                </c:pt>
                <c:pt idx="7">
                  <c:v>Internet forumi o turizmu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42.8</c:v>
                </c:pt>
                <c:pt idx="1">
                  <c:v>37.1</c:v>
                </c:pt>
                <c:pt idx="2">
                  <c:v>34.200000000000003</c:v>
                </c:pt>
                <c:pt idx="3">
                  <c:v>20.399999999999999</c:v>
                </c:pt>
                <c:pt idx="4">
                  <c:v>17</c:v>
                </c:pt>
                <c:pt idx="5">
                  <c:v>5.9</c:v>
                </c:pt>
                <c:pt idx="6">
                  <c:v>4.2</c:v>
                </c:pt>
                <c:pt idx="7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66-490C-9378-09F9A9621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30106112"/>
        <c:axId val="130107648"/>
      </c:barChart>
      <c:catAx>
        <c:axId val="130106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30107648"/>
        <c:crosses val="autoZero"/>
        <c:auto val="1"/>
        <c:lblAlgn val="ctr"/>
        <c:lblOffset val="100"/>
        <c:noMultiLvlLbl val="0"/>
      </c:catAx>
      <c:valAx>
        <c:axId val="130107648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301061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dPt>
            <c:idx val="0"/>
            <c:bubble3D val="0"/>
            <c:explosion val="9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AD4-4030-830C-B26AD18B9EAC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AD4-4030-830C-B26AD18B9EAC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AD4-4030-830C-B26AD18B9EAC}"/>
              </c:ext>
            </c:extLst>
          </c:dPt>
          <c:dLbls>
            <c:dLbl>
              <c:idx val="0"/>
              <c:layout>
                <c:manualLayout>
                  <c:x val="1.5400137829570991E-2"/>
                  <c:y val="-0.15890211265875426"/>
                </c:manualLayout>
              </c:layout>
              <c:numFmt formatCode="#,##0.0&quot;%&quot;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GB" sz="1400" b="1"/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562308526605968"/>
                      <c:h val="0.177941474884594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AD4-4030-830C-B26AD18B9EAC}"/>
                </c:ext>
              </c:extLst>
            </c:dLbl>
            <c:dLbl>
              <c:idx val="1"/>
              <c:layout>
                <c:manualLayout>
                  <c:x val="-1.6212015016505597E-3"/>
                  <c:y val="1.444564660534129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D4-4030-830C-B26AD18B9EAC}"/>
                </c:ext>
              </c:extLst>
            </c:dLbl>
            <c:dLbl>
              <c:idx val="2"/>
              <c:layout>
                <c:manualLayout>
                  <c:x val="0.16839779059121118"/>
                  <c:y val="-4.3437263125519314E-2"/>
                </c:manualLayout>
              </c:layout>
              <c:numFmt formatCode="#,##0.0&quot;%&quot;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GB" sz="1200" b="1"/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171264027873277"/>
                      <c:h val="0.177941474884594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AD4-4030-830C-B26AD18B9EAC}"/>
                </c:ext>
              </c:extLst>
            </c:dLbl>
            <c:dLbl>
              <c:idx val="3"/>
              <c:layout>
                <c:manualLayout>
                  <c:x val="0.1899996847202817"/>
                  <c:y val="4.3338304759010328E-2"/>
                </c:manualLayout>
              </c:layout>
              <c:numFmt formatCode="#,##0.0&quot;%&quot;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GB" sz="1200" b="1"/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8537102104551"/>
                      <c:h val="0.177941474884594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7AD4-4030-830C-B26AD18B9EAC}"/>
                </c:ext>
              </c:extLst>
            </c:dLbl>
            <c:dLbl>
              <c:idx val="4"/>
              <c:layout>
                <c:manualLayout>
                  <c:x val="0.22694727667888684"/>
                  <c:y val="0.10591548091036239"/>
                </c:manualLayout>
              </c:layout>
              <c:numFmt formatCode="#,##0.0&quot;%&quot;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GB" sz="1400" b="1"/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D4-4030-830C-B26AD18B9EAC}"/>
                </c:ext>
              </c:extLst>
            </c:dLbl>
            <c:dLbl>
              <c:idx val="5"/>
              <c:layout>
                <c:manualLayout>
                  <c:x val="0.11995946549493235"/>
                  <c:y val="0.1820151472273009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D4-4030-830C-B26AD18B9EAC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www.booking.com</c:v>
                </c:pt>
                <c:pt idx="1">
                  <c:v>www.airbnb.com</c:v>
                </c:pt>
                <c:pt idx="2">
                  <c:v>www.hostelworld.com</c:v>
                </c:pt>
                <c:pt idx="3">
                  <c:v>www.trivago.com</c:v>
                </c:pt>
                <c:pt idx="4">
                  <c:v>Ostalo, &lt;0.9%</c:v>
                </c:pt>
                <c:pt idx="5">
                  <c:v>Ne znam, ne mogu da se setim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73</c:v>
                </c:pt>
                <c:pt idx="1">
                  <c:v>16.3</c:v>
                </c:pt>
                <c:pt idx="2">
                  <c:v>3.2</c:v>
                </c:pt>
                <c:pt idx="3">
                  <c:v>0.9</c:v>
                </c:pt>
                <c:pt idx="4">
                  <c:v>4.5</c:v>
                </c:pt>
                <c:pt idx="5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AD4-4030-830C-B26AD18B9E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30"/>
        <c:holeSize val="5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3233313059474"/>
          <c:y val="6.7746155693763771E-2"/>
          <c:w val="0.55067268891027177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www.google.com</c:v>
                </c:pt>
                <c:pt idx="1">
                  <c:v>www.wikipedia.org</c:v>
                </c:pt>
                <c:pt idx="2">
                  <c:v>www.maps.google.com</c:v>
                </c:pt>
                <c:pt idx="3">
                  <c:v>www.ryanair.com</c:v>
                </c:pt>
                <c:pt idx="4">
                  <c:v>www.sajamknjiga.rs</c:v>
                </c:pt>
                <c:pt idx="5">
                  <c:v>www.exit.com</c:v>
                </c:pt>
                <c:pt idx="6">
                  <c:v>www.yubac.rs</c:v>
                </c:pt>
                <c:pt idx="7">
                  <c:v>www.bgf.rs</c:v>
                </c:pt>
                <c:pt idx="8">
                  <c:v>www.nisville.com</c:v>
                </c:pt>
                <c:pt idx="9">
                  <c:v>www.nkc.com</c:v>
                </c:pt>
                <c:pt idx="10">
                  <c:v>www.interrail.eu</c:v>
                </c:pt>
                <c:pt idx="11">
                  <c:v>www.foursqare.com</c:v>
                </c:pt>
                <c:pt idx="12">
                  <c:v>www.eksisozluk.com</c:v>
                </c:pt>
                <c:pt idx="13">
                  <c:v>Ostalo, &lt;0.5%</c:v>
                </c:pt>
                <c:pt idx="14">
                  <c:v>Ne znam, ne sećam se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45.3</c:v>
                </c:pt>
                <c:pt idx="1">
                  <c:v>22.8</c:v>
                </c:pt>
                <c:pt idx="2">
                  <c:v>4.0999999999999996</c:v>
                </c:pt>
                <c:pt idx="3">
                  <c:v>2.2999999999999998</c:v>
                </c:pt>
                <c:pt idx="4">
                  <c:v>2.1</c:v>
                </c:pt>
                <c:pt idx="5">
                  <c:v>1.6</c:v>
                </c:pt>
                <c:pt idx="6">
                  <c:v>0.8</c:v>
                </c:pt>
                <c:pt idx="7">
                  <c:v>0.8</c:v>
                </c:pt>
                <c:pt idx="8">
                  <c:v>0.60000000000000064</c:v>
                </c:pt>
                <c:pt idx="9">
                  <c:v>0.60000000000000064</c:v>
                </c:pt>
                <c:pt idx="10">
                  <c:v>0.60000000000000064</c:v>
                </c:pt>
                <c:pt idx="11">
                  <c:v>0.60000000000000064</c:v>
                </c:pt>
                <c:pt idx="12">
                  <c:v>0.60000000000000064</c:v>
                </c:pt>
                <c:pt idx="13">
                  <c:v>9.2000000000000011</c:v>
                </c:pt>
                <c:pt idx="1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66-490C-9378-09F9A9621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2662272"/>
        <c:axId val="142688640"/>
      </c:barChart>
      <c:catAx>
        <c:axId val="1426622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2688640"/>
        <c:crosses val="autoZero"/>
        <c:auto val="1"/>
        <c:lblAlgn val="ctr"/>
        <c:lblOffset val="100"/>
        <c:noMultiLvlLbl val="0"/>
      </c:catAx>
      <c:valAx>
        <c:axId val="142688640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2662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16E-2"/>
          <c:y val="0.27605547059352675"/>
          <c:w val="0.95944847935916888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18-29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numFmt formatCode="#,##0.0&quot;%&quot;" sourceLinked="0"/>
              <c:spPr/>
              <c:txPr>
                <a:bodyPr/>
                <a:lstStyle/>
                <a:p>
                  <a:pPr>
                    <a:defRPr lang="en-GB" sz="1600" b="1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38.800000000000004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34-45F2-81B1-EC594991D7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30-39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24.9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34-45F2-81B1-EC594991D7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40-49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Sheet1!$D$2</c:f>
              <c:numCache>
                <c:formatCode>General</c:formatCode>
                <c:ptCount val="1"/>
                <c:pt idx="0">
                  <c:v>18.5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34-45F2-81B1-EC594991D78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50-64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9565217391304507E-3"/>
                  <c:y val="-0.18436873747495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34-45F2-81B1-EC594991D78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GB" sz="16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Sheet1!$E$2</c:f>
              <c:numCache>
                <c:formatCode>General</c:formatCode>
                <c:ptCount val="1"/>
                <c:pt idx="0">
                  <c:v>13.8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734-45F2-81B1-EC594991D78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65+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6956521739131702E-3"/>
                  <c:y val="0.200400801603206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34-45F2-81B1-EC594991D78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GB" sz="16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734-45F2-81B1-EC594991D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32883456"/>
        <c:axId val="32884992"/>
      </c:barChart>
      <c:catAx>
        <c:axId val="32883456"/>
        <c:scaling>
          <c:orientation val="minMax"/>
        </c:scaling>
        <c:delete val="1"/>
        <c:axPos val="l"/>
        <c:majorTickMark val="out"/>
        <c:minorTickMark val="none"/>
        <c:tickLblPos val="none"/>
        <c:crossAx val="32884992"/>
        <c:crosses val="autoZero"/>
        <c:auto val="1"/>
        <c:lblAlgn val="ctr"/>
        <c:lblOffset val="100"/>
        <c:noMultiLvlLbl val="0"/>
      </c:catAx>
      <c:valAx>
        <c:axId val="3288499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2883456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3.4428851543491873E-2"/>
          <c:y val="1.4329137001587383E-2"/>
          <c:w val="0.93634523846188433"/>
          <c:h val="0.37148631870118048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1"/>
      </a:pPr>
      <a:endParaRPr lang="sr-Latn-R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explosion val="18"/>
          <c:dPt>
            <c:idx val="0"/>
            <c:bubble3D val="0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8A-4667-9AE1-BB7CAE99089E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8A-4667-9AE1-BB7CAE99089E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8A-4667-9AE1-BB7CAE99089E}"/>
              </c:ext>
            </c:extLst>
          </c:dPt>
          <c:dPt>
            <c:idx val="3"/>
            <c:bubble3D val="0"/>
            <c:spPr>
              <a:solidFill>
                <a:srgbClr val="FFC000">
                  <a:alpha val="63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C8A-4667-9AE1-BB7CAE99089E}"/>
              </c:ext>
            </c:extLst>
          </c:dPt>
          <c:dLbls>
            <c:dLbl>
              <c:idx val="0"/>
              <c:layout>
                <c:manualLayout>
                  <c:x val="7.2948323611783314E-3"/>
                  <c:y val="-2.889129321068274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730697637431643"/>
                      <c:h val="0.156793048254374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C8A-4667-9AE1-BB7CAE99089E}"/>
                </c:ext>
              </c:extLst>
            </c:dLbl>
            <c:dLbl>
              <c:idx val="1"/>
              <c:layout/>
              <c:numFmt formatCode="#,##0.0&quot;%&quot;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GB" sz="1200" b="1"/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642349367455704"/>
                  <c:y val="2.43501278951577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864240042490005"/>
                      <c:h val="0.246143581082618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C8A-4667-9AE1-BB7CAE99089E}"/>
                </c:ext>
              </c:extLst>
            </c:dLbl>
            <c:dLbl>
              <c:idx val="3"/>
              <c:layout>
                <c:manualLayout>
                  <c:x val="-0.18480344096540482"/>
                  <c:y val="-5.77814489688766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8A-4667-9AE1-BB7CAE99089E}"/>
                </c:ext>
              </c:extLst>
            </c:dLbl>
            <c:dLbl>
              <c:idx val="4"/>
              <c:layout>
                <c:manualLayout>
                  <c:x val="-1.7831812438435922E-2"/>
                  <c:y val="1.15565172842730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C8A-4667-9AE1-BB7CAE99089E}"/>
                </c:ext>
              </c:extLst>
            </c:dLbl>
            <c:dLbl>
              <c:idx val="5"/>
              <c:layout>
                <c:manualLayout>
                  <c:x val="-1.6210738580396265E-3"/>
                  <c:y val="-4.044781049495562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1461796331088635"/>
                      <c:h val="0.222983001000048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C8A-4667-9AE1-BB7CAE99089E}"/>
                </c:ext>
              </c:extLst>
            </c:dLbl>
            <c:dLbl>
              <c:idx val="6"/>
              <c:layout>
                <c:manualLayout>
                  <c:x val="-2.5937054085023226E-2"/>
                  <c:y val="-7.800637792359428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838505941746263"/>
                      <c:h val="0.234799539923217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C8A-4667-9AE1-BB7CAE99089E}"/>
                </c:ext>
              </c:extLst>
            </c:dLbl>
            <c:dLbl>
              <c:idx val="7"/>
              <c:layout>
                <c:manualLayout>
                  <c:x val="5.67382232494415E-3"/>
                  <c:y val="-3.178042253175085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0789063444363275"/>
                      <c:h val="0.182535190505092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CC8A-4667-9AE1-BB7CAE99089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300" b="1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www.tripadvisor.com</c:v>
                </c:pt>
                <c:pt idx="1">
                  <c:v>www.lonelyplanet.com</c:v>
                </c:pt>
                <c:pt idx="2">
                  <c:v>www.wikitravel.org</c:v>
                </c:pt>
                <c:pt idx="3">
                  <c:v>www.euroscope.at</c:v>
                </c:pt>
                <c:pt idx="4">
                  <c:v>Ostalo, &lt;1%</c:v>
                </c:pt>
                <c:pt idx="5">
                  <c:v>Ne znam, ne sećam se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66.7</c:v>
                </c:pt>
                <c:pt idx="1">
                  <c:v>7.4</c:v>
                </c:pt>
                <c:pt idx="2">
                  <c:v>2.5</c:v>
                </c:pt>
                <c:pt idx="3">
                  <c:v>1.8</c:v>
                </c:pt>
                <c:pt idx="4">
                  <c:v>8.7000000000000011</c:v>
                </c:pt>
                <c:pt idx="5">
                  <c:v>12.9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CC8A-4667-9AE1-BB7CAE990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3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3233313059474"/>
          <c:y val="6.7746155693763771E-2"/>
          <c:w val="0.55067268891027177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Facebook</c:v>
                </c:pt>
                <c:pt idx="1">
                  <c:v>Instagram</c:v>
                </c:pt>
                <c:pt idx="2">
                  <c:v>Google</c:v>
                </c:pt>
                <c:pt idx="3">
                  <c:v>vkontakte.com</c:v>
                </c:pt>
                <c:pt idx="4">
                  <c:v>Yandex.ru</c:v>
                </c:pt>
                <c:pt idx="5">
                  <c:v>Ok.ru</c:v>
                </c:pt>
                <c:pt idx="6">
                  <c:v>Bonbon.hr</c:v>
                </c:pt>
                <c:pt idx="7">
                  <c:v>Linkedin</c:v>
                </c:pt>
                <c:pt idx="8">
                  <c:v>Twiter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78.7</c:v>
                </c:pt>
                <c:pt idx="1">
                  <c:v>12.7</c:v>
                </c:pt>
                <c:pt idx="2">
                  <c:v>4.0999999999999996</c:v>
                </c:pt>
                <c:pt idx="3">
                  <c:v>1.5</c:v>
                </c:pt>
                <c:pt idx="4">
                  <c:v>1.1000000000000001</c:v>
                </c:pt>
                <c:pt idx="5">
                  <c:v>0.7000000000000004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66-490C-9378-09F9A9621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0976896"/>
        <c:axId val="140978432"/>
      </c:barChart>
      <c:catAx>
        <c:axId val="1409768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0978432"/>
        <c:crosses val="autoZero"/>
        <c:auto val="1"/>
        <c:lblAlgn val="ctr"/>
        <c:lblOffset val="100"/>
        <c:noMultiLvlLbl val="0"/>
      </c:catAx>
      <c:valAx>
        <c:axId val="14097843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09768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83233313059474"/>
          <c:y val="6.7746155693763771E-2"/>
          <c:w val="0.55067268891027177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www.tos.rs (serbia.travel)</c:v>
                </c:pt>
                <c:pt idx="1">
                  <c:v>www.beograd.rs</c:v>
                </c:pt>
                <c:pt idx="2">
                  <c:v>www.visitnis.com</c:v>
                </c:pt>
                <c:pt idx="3">
                  <c:v>www.tob.rs</c:v>
                </c:pt>
                <c:pt idx="4">
                  <c:v>www.zlatibor.org.rs</c:v>
                </c:pt>
                <c:pt idx="5">
                  <c:v>www.guca.rs</c:v>
                </c:pt>
                <c:pt idx="6">
                  <c:v>www.stillinbelgrade.com</c:v>
                </c:pt>
                <c:pt idx="7">
                  <c:v>www.ni.rs</c:v>
                </c:pt>
                <c:pt idx="8">
                  <c:v>www.srbija.com</c:v>
                </c:pt>
                <c:pt idx="9">
                  <c:v>www.beograd.com</c:v>
                </c:pt>
                <c:pt idx="10">
                  <c:v>www.zlatibor.com</c:v>
                </c:pt>
                <c:pt idx="11">
                  <c:v>www.vrnjackebanje.co.rs</c:v>
                </c:pt>
                <c:pt idx="12">
                  <c:v>www.beogradnocu.com</c:v>
                </c:pt>
                <c:pt idx="13">
                  <c:v>www.kopaonik.rs</c:v>
                </c:pt>
                <c:pt idx="14">
                  <c:v>www.novisad.travel</c:v>
                </c:pt>
                <c:pt idx="15">
                  <c:v>Ostalo &lt;1%</c:v>
                </c:pt>
                <c:pt idx="16">
                  <c:v>ne znam, ne sećam se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21.5</c:v>
                </c:pt>
                <c:pt idx="1">
                  <c:v>13.9</c:v>
                </c:pt>
                <c:pt idx="2">
                  <c:v>7.6</c:v>
                </c:pt>
                <c:pt idx="3">
                  <c:v>4.9000000000000004</c:v>
                </c:pt>
                <c:pt idx="4">
                  <c:v>4.9000000000000004</c:v>
                </c:pt>
                <c:pt idx="5">
                  <c:v>3.6</c:v>
                </c:pt>
                <c:pt idx="6">
                  <c:v>3.1</c:v>
                </c:pt>
                <c:pt idx="7">
                  <c:v>2.7</c:v>
                </c:pt>
                <c:pt idx="8">
                  <c:v>2.7</c:v>
                </c:pt>
                <c:pt idx="9">
                  <c:v>1.8</c:v>
                </c:pt>
                <c:pt idx="10">
                  <c:v>1.8</c:v>
                </c:pt>
                <c:pt idx="11">
                  <c:v>1.8</c:v>
                </c:pt>
                <c:pt idx="12">
                  <c:v>1.8</c:v>
                </c:pt>
                <c:pt idx="13">
                  <c:v>1.3</c:v>
                </c:pt>
                <c:pt idx="14">
                  <c:v>1.3</c:v>
                </c:pt>
                <c:pt idx="15">
                  <c:v>9.8000000000000007</c:v>
                </c:pt>
                <c:pt idx="16">
                  <c:v>14.8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166-490C-9378-09F9A9621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1033856"/>
        <c:axId val="141035392"/>
      </c:barChart>
      <c:catAx>
        <c:axId val="1410338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1035392"/>
        <c:crosses val="autoZero"/>
        <c:auto val="1"/>
        <c:lblAlgn val="ctr"/>
        <c:lblOffset val="100"/>
        <c:noMultiLvlLbl val="0"/>
      </c:catAx>
      <c:valAx>
        <c:axId val="14103539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10338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609180900803865"/>
          <c:y val="6.7746155693763771E-2"/>
          <c:w val="0.48341321303282797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Preporuke partnera, rodjaka, kolege prijatelja, poznanika</c:v>
                </c:pt>
                <c:pt idx="1">
                  <c:v>Pozitivno lično iskustvo iz prethodnih poseta ovoj turističkoj destinaciji</c:v>
                </c:pt>
                <c:pt idx="2">
                  <c:v>Internet sajtovi ugostiteljskih objekata za smeštaj</c:v>
                </c:pt>
                <c:pt idx="3">
                  <c:v>Internet sajtovi koji nisu specijalizovani za turizam</c:v>
                </c:pt>
                <c:pt idx="4">
                  <c:v>Internet sajtovi specijalizovani za turizam</c:v>
                </c:pt>
                <c:pt idx="5">
                  <c:v>Društvene mreže</c:v>
                </c:pt>
                <c:pt idx="6">
                  <c:v>Internet sajtovi Turističke organizacije Srbije i sajtovi lokalne destinacije koju želite da posetite</c:v>
                </c:pt>
                <c:pt idx="7">
                  <c:v>Novine, magazini i turistički vodiči</c:v>
                </c:pt>
                <c:pt idx="8">
                  <c:v>Ne znam, ne sećam se</c:v>
                </c:pt>
                <c:pt idx="9">
                  <c:v>Poseta turističkoj agenciji</c:v>
                </c:pt>
                <c:pt idx="10">
                  <c:v>Internet blogovi o turizmu</c:v>
                </c:pt>
                <c:pt idx="11">
                  <c:v>TV</c:v>
                </c:pt>
                <c:pt idx="12">
                  <c:v>preko firme</c:v>
                </c:pt>
                <c:pt idx="13">
                  <c:v>Preko fakulteta</c:v>
                </c:pt>
                <c:pt idx="14">
                  <c:v>Internet forumi o turizmu</c:v>
                </c:pt>
                <c:pt idx="15">
                  <c:v>Ostalo, &lt;1%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45.1</c:v>
                </c:pt>
                <c:pt idx="1">
                  <c:v>18.3</c:v>
                </c:pt>
                <c:pt idx="2">
                  <c:v>17.8</c:v>
                </c:pt>
                <c:pt idx="3">
                  <c:v>16.3</c:v>
                </c:pt>
                <c:pt idx="4">
                  <c:v>15.7</c:v>
                </c:pt>
                <c:pt idx="5">
                  <c:v>8</c:v>
                </c:pt>
                <c:pt idx="6">
                  <c:v>6</c:v>
                </c:pt>
                <c:pt idx="7">
                  <c:v>5.3</c:v>
                </c:pt>
                <c:pt idx="8">
                  <c:v>4</c:v>
                </c:pt>
                <c:pt idx="9">
                  <c:v>2.7</c:v>
                </c:pt>
                <c:pt idx="10">
                  <c:v>2.5</c:v>
                </c:pt>
                <c:pt idx="11">
                  <c:v>2.2999999999999998</c:v>
                </c:pt>
                <c:pt idx="12">
                  <c:v>2.1</c:v>
                </c:pt>
                <c:pt idx="13">
                  <c:v>1.1000000000000001</c:v>
                </c:pt>
                <c:pt idx="14">
                  <c:v>1</c:v>
                </c:pt>
                <c:pt idx="15">
                  <c:v>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23-40E4-A3B3-9E3DDD1BC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1090816"/>
        <c:axId val="141092352"/>
      </c:barChart>
      <c:catAx>
        <c:axId val="1410908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1092352"/>
        <c:crosses val="autoZero"/>
        <c:auto val="1"/>
        <c:lblAlgn val="ctr"/>
        <c:lblOffset val="100"/>
        <c:noMultiLvlLbl val="0"/>
      </c:catAx>
      <c:valAx>
        <c:axId val="14109235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109081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96352947600753"/>
          <c:y val="6.7746155693763771E-2"/>
          <c:w val="0.46847229205009938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Kulturno istorijsko nasledje</c:v>
                </c:pt>
                <c:pt idx="1">
                  <c:v>Dobar odnos cene i kvaliteta</c:v>
                </c:pt>
                <c:pt idx="2">
                  <c:v>Gostoprimstvo</c:v>
                </c:pt>
                <c:pt idx="3">
                  <c:v>Prirodne atrakcije</c:v>
                </c:pt>
                <c:pt idx="4">
                  <c:v>Gastronomska i enološka ponuda</c:v>
                </c:pt>
                <c:pt idx="5">
                  <c:v>Zabava, provod, izlasci</c:v>
                </c:pt>
                <c:pt idx="6">
                  <c:v>Kvalitet smeštaja</c:v>
                </c:pt>
                <c:pt idx="7">
                  <c:v>Blizina turističke destinacije</c:v>
                </c:pt>
                <c:pt idx="8">
                  <c:v>Poseta manifestacijama/dogadjajima</c:v>
                </c:pt>
                <c:pt idx="9">
                  <c:v>Šoping (kupovina)</c:v>
                </c:pt>
                <c:pt idx="10">
                  <c:v>Poslovni dogadjaji-poslovni sastanak</c:v>
                </c:pt>
                <c:pt idx="11">
                  <c:v>Sport i aktivan odmor</c:v>
                </c:pt>
                <c:pt idx="12">
                  <c:v>Medicinski turizam</c:v>
                </c:pt>
                <c:pt idx="13">
                  <c:v>Postojanje dodatnih sadržaja za roditelje sa decom</c:v>
                </c:pt>
                <c:pt idx="14">
                  <c:v>Poslovni dogadjaji-sajmovi</c:v>
                </c:pt>
                <c:pt idx="15">
                  <c:v>Poslovni dogadjaji-kongresi</c:v>
                </c:pt>
                <c:pt idx="16">
                  <c:v>Neki drugi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62.4</c:v>
                </c:pt>
                <c:pt idx="1">
                  <c:v>46</c:v>
                </c:pt>
                <c:pt idx="2">
                  <c:v>44.8</c:v>
                </c:pt>
                <c:pt idx="3">
                  <c:v>42.8</c:v>
                </c:pt>
                <c:pt idx="4">
                  <c:v>40.700000000000003</c:v>
                </c:pt>
                <c:pt idx="5">
                  <c:v>35.300000000000011</c:v>
                </c:pt>
                <c:pt idx="6">
                  <c:v>21.7</c:v>
                </c:pt>
                <c:pt idx="7">
                  <c:v>20.2</c:v>
                </c:pt>
                <c:pt idx="8">
                  <c:v>14.4</c:v>
                </c:pt>
                <c:pt idx="9">
                  <c:v>13.9</c:v>
                </c:pt>
                <c:pt idx="10">
                  <c:v>13.6</c:v>
                </c:pt>
                <c:pt idx="11">
                  <c:v>11.9</c:v>
                </c:pt>
                <c:pt idx="12">
                  <c:v>6.3</c:v>
                </c:pt>
                <c:pt idx="13">
                  <c:v>6</c:v>
                </c:pt>
                <c:pt idx="14">
                  <c:v>5.2</c:v>
                </c:pt>
                <c:pt idx="15">
                  <c:v>4.0999999999999996</c:v>
                </c:pt>
                <c:pt idx="16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8A-4779-9D9A-09C43CB55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3203712"/>
        <c:axId val="143205504"/>
      </c:barChart>
      <c:catAx>
        <c:axId val="1432037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205504"/>
        <c:crosses val="autoZero"/>
        <c:auto val="1"/>
        <c:lblAlgn val="ctr"/>
        <c:lblOffset val="100"/>
        <c:noMultiLvlLbl val="0"/>
      </c:catAx>
      <c:valAx>
        <c:axId val="143205504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203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01861908547436"/>
          <c:y val="6.7746155693763771E-2"/>
          <c:w val="0.56315822658392634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Dobar odnos cene i kvaliteta</c:v>
                </c:pt>
                <c:pt idx="1">
                  <c:v>Blizina turističke destinacije</c:v>
                </c:pt>
                <c:pt idx="2">
                  <c:v>Prirodne atrakcije</c:v>
                </c:pt>
                <c:pt idx="3">
                  <c:v>Gostoprimstvo</c:v>
                </c:pt>
                <c:pt idx="4">
                  <c:v>Kulturno istorijsko nasledje</c:v>
                </c:pt>
                <c:pt idx="5">
                  <c:v>Gastronomska i enološka ponuda</c:v>
                </c:pt>
                <c:pt idx="6">
                  <c:v>Poslovni dogadjaji-poslovni sastanak</c:v>
                </c:pt>
                <c:pt idx="7">
                  <c:v>Poseta manifestacijama/dogadjajima</c:v>
                </c:pt>
                <c:pt idx="8">
                  <c:v>Sport i aktivan odmor</c:v>
                </c:pt>
                <c:pt idx="9">
                  <c:v>Poslovni dogadjaji-kongresi</c:v>
                </c:pt>
                <c:pt idx="10">
                  <c:v>Kvalitet smeštaja</c:v>
                </c:pt>
                <c:pt idx="11">
                  <c:v>Poslovni dogadjaji-sajmovi</c:v>
                </c:pt>
                <c:pt idx="12">
                  <c:v>Zabava, provod, izlasci</c:v>
                </c:pt>
                <c:pt idx="13">
                  <c:v>Medicinski turizam</c:v>
                </c:pt>
                <c:pt idx="14">
                  <c:v>Ostalo</c:v>
                </c:pt>
              </c:strCache>
            </c:strRef>
          </c:cat>
          <c:val>
            <c:numRef>
              <c:f>Sheet1!$B$2:$B$16</c:f>
              <c:numCache>
                <c:formatCode>#0.0</c:formatCode>
                <c:ptCount val="15"/>
                <c:pt idx="0">
                  <c:v>33.1</c:v>
                </c:pt>
                <c:pt idx="1">
                  <c:v>20.100000000000001</c:v>
                </c:pt>
                <c:pt idx="2">
                  <c:v>15.5</c:v>
                </c:pt>
                <c:pt idx="3">
                  <c:v>7.4</c:v>
                </c:pt>
                <c:pt idx="4">
                  <c:v>6.6</c:v>
                </c:pt>
                <c:pt idx="5">
                  <c:v>4.3</c:v>
                </c:pt>
                <c:pt idx="6">
                  <c:v>4.0999999999999996</c:v>
                </c:pt>
                <c:pt idx="7">
                  <c:v>1.9000000000000001</c:v>
                </c:pt>
                <c:pt idx="8">
                  <c:v>1.6</c:v>
                </c:pt>
                <c:pt idx="9">
                  <c:v>1.3</c:v>
                </c:pt>
                <c:pt idx="10">
                  <c:v>0.9</c:v>
                </c:pt>
                <c:pt idx="11">
                  <c:v>0.9</c:v>
                </c:pt>
                <c:pt idx="12">
                  <c:v>0.60000000000000009</c:v>
                </c:pt>
                <c:pt idx="13">
                  <c:v>0.60000000000000009</c:v>
                </c:pt>
                <c:pt idx="1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8A-4779-9D9A-09C43CB55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3232000"/>
        <c:axId val="143254272"/>
      </c:barChart>
      <c:catAx>
        <c:axId val="14323200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254272"/>
        <c:crosses val="autoZero"/>
        <c:auto val="1"/>
        <c:lblAlgn val="ctr"/>
        <c:lblOffset val="100"/>
        <c:noMultiLvlLbl val="0"/>
      </c:catAx>
      <c:valAx>
        <c:axId val="143254272"/>
        <c:scaling>
          <c:orientation val="minMax"/>
        </c:scaling>
        <c:delete val="0"/>
        <c:axPos val="t"/>
        <c:numFmt formatCode="#0.0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2320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609180900803865"/>
          <c:y val="6.7746155693763771E-2"/>
          <c:w val="0.48341321303282797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Samostalno</c:v>
                </c:pt>
                <c:pt idx="1">
                  <c:v>Preko agencije</c:v>
                </c:pt>
                <c:pt idx="2">
                  <c:v>Preko firme</c:v>
                </c:pt>
                <c:pt idx="3">
                  <c:v>Preko fakulteta</c:v>
                </c:pt>
                <c:pt idx="4">
                  <c:v>Pripreme profesionalnih sportista</c:v>
                </c:pt>
                <c:pt idx="5">
                  <c:v>Preko škole</c:v>
                </c:pt>
                <c:pt idx="6">
                  <c:v>Neki drugi, &lt;0.5%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87</c:v>
                </c:pt>
                <c:pt idx="1">
                  <c:v>5.2</c:v>
                </c:pt>
                <c:pt idx="2">
                  <c:v>4.3</c:v>
                </c:pt>
                <c:pt idx="3">
                  <c:v>1.2</c:v>
                </c:pt>
                <c:pt idx="4">
                  <c:v>0.9</c:v>
                </c:pt>
                <c:pt idx="5">
                  <c:v>0.5</c:v>
                </c:pt>
                <c:pt idx="6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FB1-4507-9AF0-93C5AFA61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3182464"/>
        <c:axId val="143192448"/>
      </c:barChart>
      <c:catAx>
        <c:axId val="1431824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400">
                <a:latin typeface="+mj-lt"/>
              </a:defRPr>
            </a:pPr>
            <a:endParaRPr lang="sr-Latn-RS"/>
          </a:p>
        </c:txPr>
        <c:crossAx val="143192448"/>
        <c:crosses val="autoZero"/>
        <c:auto val="1"/>
        <c:lblAlgn val="ctr"/>
        <c:lblOffset val="100"/>
        <c:noMultiLvlLbl val="0"/>
      </c:catAx>
      <c:valAx>
        <c:axId val="143192448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000">
                <a:solidFill>
                  <a:schemeClr val="bg1">
                    <a:lumMod val="85000"/>
                  </a:schemeClr>
                </a:solidFill>
              </a:defRPr>
            </a:pPr>
            <a:endParaRPr lang="sr-Latn-RS"/>
          </a:p>
        </c:txPr>
        <c:crossAx val="143182464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193-43CA-B8B2-4A1DAF3EE858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193-43CA-B8B2-4A1DAF3EE858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193-43CA-B8B2-4A1DAF3EE858}"/>
              </c:ext>
            </c:extLst>
          </c:dPt>
          <c:dLbls>
            <c:dLbl>
              <c:idx val="2"/>
              <c:layout>
                <c:manualLayout>
                  <c:x val="-4.8631189209418016E-3"/>
                  <c:y val="-2.32142633719111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93-43CA-B8B2-4A1DAF3EE858}"/>
                </c:ext>
              </c:extLst>
            </c:dLbl>
            <c:dLbl>
              <c:idx val="3"/>
              <c:layout>
                <c:manualLayout>
                  <c:x val="6.4801745810947522E-3"/>
                  <c:y val="-8.665795529720722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93-43CA-B8B2-4A1DAF3EE858}"/>
                </c:ext>
              </c:extLst>
            </c:dLbl>
            <c:dLbl>
              <c:idx val="4"/>
              <c:layout>
                <c:manualLayout>
                  <c:x val="-6.4889802064855354E-3"/>
                  <c:y val="4.7948172204847006E-3"/>
                </c:manualLayout>
              </c:layout>
              <c:numFmt formatCode="#,##0.0&quot;%&quot;" sourceLinked="0"/>
              <c:spPr/>
              <c:txPr>
                <a:bodyPr/>
                <a:lstStyle/>
                <a:p>
                  <a:pPr>
                    <a:defRPr lang="en-GB" sz="1600" b="0">
                      <a:latin typeface="Calibri" pitchFamily="34" charset="0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93-43CA-B8B2-4A1DAF3EE858}"/>
                </c:ext>
              </c:extLst>
            </c:dLbl>
            <c:dLbl>
              <c:idx val="5"/>
              <c:layout>
                <c:manualLayout>
                  <c:x val="-8.1032172437116058E-3"/>
                  <c:y val="1.1374524885565925E-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93-43CA-B8B2-4A1DAF3EE858}"/>
                </c:ext>
              </c:extLst>
            </c:dLbl>
            <c:dLbl>
              <c:idx val="6"/>
              <c:layout>
                <c:manualLayout>
                  <c:x val="-1.6199160275143887E-2"/>
                  <c:y val="-5.77819039498721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93-43CA-B8B2-4A1DAF3EE858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0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Sa prijateljima-rođacima</c:v>
                </c:pt>
                <c:pt idx="1">
                  <c:v>Sa suprugom/partnerom</c:v>
                </c:pt>
                <c:pt idx="2">
                  <c:v>Sam</c:v>
                </c:pt>
                <c:pt idx="3">
                  <c:v>Sa poslovnim saradnicima</c:v>
                </c:pt>
                <c:pt idx="4">
                  <c:v>Sa decom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40.800000000000004</c:v>
                </c:pt>
                <c:pt idx="1">
                  <c:v>32</c:v>
                </c:pt>
                <c:pt idx="2">
                  <c:v>17.899999999999999</c:v>
                </c:pt>
                <c:pt idx="3">
                  <c:v>11</c:v>
                </c:pt>
                <c:pt idx="4">
                  <c:v>10.200000000000001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193-43CA-B8B2-4A1DAF3EE8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1"/>
        <c:holeSize val="5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39219499869588"/>
          <c:y val="6.7746155693763771E-2"/>
          <c:w val="0.7089951820137308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Avion</c:v>
                </c:pt>
                <c:pt idx="1">
                  <c:v>Automobil</c:v>
                </c:pt>
                <c:pt idx="2">
                  <c:v>Autobus</c:v>
                </c:pt>
                <c:pt idx="3">
                  <c:v>Voz</c:v>
                </c:pt>
                <c:pt idx="4">
                  <c:v>Bicikl</c:v>
                </c:pt>
                <c:pt idx="5">
                  <c:v>Kombi</c:v>
                </c:pt>
                <c:pt idx="6">
                  <c:v>Auto stopom</c:v>
                </c:pt>
                <c:pt idx="7">
                  <c:v>Brod</c:v>
                </c:pt>
                <c:pt idx="8">
                  <c:v>Kamp-kućica</c:v>
                </c:pt>
                <c:pt idx="9">
                  <c:v>Ostalo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41.4</c:v>
                </c:pt>
                <c:pt idx="1">
                  <c:v>39.800000000000004</c:v>
                </c:pt>
                <c:pt idx="2">
                  <c:v>24.7</c:v>
                </c:pt>
                <c:pt idx="3">
                  <c:v>9.9</c:v>
                </c:pt>
                <c:pt idx="4">
                  <c:v>0.8</c:v>
                </c:pt>
                <c:pt idx="5">
                  <c:v>0.8</c:v>
                </c:pt>
                <c:pt idx="6">
                  <c:v>0.60000000000000042</c:v>
                </c:pt>
                <c:pt idx="7">
                  <c:v>0.5</c:v>
                </c:pt>
                <c:pt idx="8">
                  <c:v>0.2</c:v>
                </c:pt>
                <c:pt idx="9">
                  <c:v>0.30000000000000021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F0-4009-BE5E-212DEB7C7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3465856"/>
        <c:axId val="143467648"/>
      </c:barChart>
      <c:catAx>
        <c:axId val="1434658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467648"/>
        <c:crosses val="autoZero"/>
        <c:auto val="1"/>
        <c:lblAlgn val="ctr"/>
        <c:lblOffset val="100"/>
        <c:noMultiLvlLbl val="0"/>
      </c:catAx>
      <c:valAx>
        <c:axId val="143467648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46585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569865035686132"/>
          <c:y val="6.7746155693763771E-2"/>
          <c:w val="0.54018697899156476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Obilazak kulturno istorijskih spomenika</c:v>
                </c:pt>
                <c:pt idx="1">
                  <c:v>Izleti u prirodi</c:v>
                </c:pt>
                <c:pt idx="2">
                  <c:v>Poseta manifestaciji/dogadjaju</c:v>
                </c:pt>
                <c:pt idx="3">
                  <c:v>Sportsko rekreativni sadržaji (Pešačenje, Planinaranje, Biciklizam, Rafting,…)</c:v>
                </c:pt>
                <c:pt idx="4">
                  <c:v>Wellness&amp;SPA</c:v>
                </c:pt>
                <c:pt idx="5">
                  <c:v>Samo sam se odmarao, nisam koristio nikakve dodatne sadržaje</c:v>
                </c:pt>
                <c:pt idx="6">
                  <c:v>Koristio/la sam neke druge dodatne sadržaje</c:v>
                </c:pt>
                <c:pt idx="7">
                  <c:v>Obilazak vinskih podruma</c:v>
                </c:pt>
                <c:pt idx="8">
                  <c:v>Poseta seoskom domaćinstvu</c:v>
                </c:pt>
                <c:pt idx="9">
                  <c:v>Medicinski tretmani</c:v>
                </c:pt>
                <c:pt idx="10">
                  <c:v>Sadržaji za decu</c:v>
                </c:pt>
                <c:pt idx="11">
                  <c:v>Poslovni sastanak</c:v>
                </c:pt>
                <c:pt idx="12">
                  <c:v>Noćni život</c:v>
                </c:pt>
                <c:pt idx="13">
                  <c:v>Šoping</c:v>
                </c:pt>
                <c:pt idx="14">
                  <c:v>Restorani</c:v>
                </c:pt>
                <c:pt idx="15">
                  <c:v>Lov</c:v>
                </c:pt>
                <c:pt idx="16">
                  <c:v>Krstarenje</c:v>
                </c:pt>
                <c:pt idx="17">
                  <c:v>Sport</c:v>
                </c:pt>
                <c:pt idx="18">
                  <c:v>Šetnja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74.400000000000006</c:v>
                </c:pt>
                <c:pt idx="1">
                  <c:v>39.300000000000004</c:v>
                </c:pt>
                <c:pt idx="2">
                  <c:v>30.1</c:v>
                </c:pt>
                <c:pt idx="3">
                  <c:v>19.399999999999999</c:v>
                </c:pt>
                <c:pt idx="4">
                  <c:v>14.2</c:v>
                </c:pt>
                <c:pt idx="5">
                  <c:v>10.1</c:v>
                </c:pt>
                <c:pt idx="6">
                  <c:v>7.7</c:v>
                </c:pt>
                <c:pt idx="7">
                  <c:v>7.1</c:v>
                </c:pt>
                <c:pt idx="8">
                  <c:v>6.7</c:v>
                </c:pt>
                <c:pt idx="9">
                  <c:v>6.2</c:v>
                </c:pt>
                <c:pt idx="10">
                  <c:v>6.1</c:v>
                </c:pt>
                <c:pt idx="11">
                  <c:v>4</c:v>
                </c:pt>
                <c:pt idx="12">
                  <c:v>1.6</c:v>
                </c:pt>
                <c:pt idx="13">
                  <c:v>0.60000000000000064</c:v>
                </c:pt>
                <c:pt idx="14">
                  <c:v>0.5</c:v>
                </c:pt>
                <c:pt idx="15">
                  <c:v>0.30000000000000032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338-4811-B167-56B101E057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2880768"/>
        <c:axId val="142882304"/>
      </c:barChart>
      <c:catAx>
        <c:axId val="1428807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3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2882304"/>
        <c:crosses val="autoZero"/>
        <c:auto val="1"/>
        <c:lblAlgn val="ctr"/>
        <c:lblOffset val="100"/>
        <c:noMultiLvlLbl val="0"/>
      </c:catAx>
      <c:valAx>
        <c:axId val="142882304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28807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16E-2"/>
          <c:y val="0.27605547059352675"/>
          <c:w val="0.9594484793591691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Osnovno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47B-4F4C-8DE9-DF663927AC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Srednje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31.5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47B-4F4C-8DE9-DF663927AC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Više i visoko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66,4</a:t>
                    </a:r>
                    <a:r>
                      <a:rPr lang="sr-Latn-R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Sheet1!$D$2</c:f>
              <c:numCache>
                <c:formatCode>General</c:formatCode>
                <c:ptCount val="1"/>
                <c:pt idx="0">
                  <c:v>66.400000000000006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33031680"/>
        <c:axId val="33033216"/>
      </c:barChart>
      <c:catAx>
        <c:axId val="33031680"/>
        <c:scaling>
          <c:orientation val="minMax"/>
        </c:scaling>
        <c:delete val="1"/>
        <c:axPos val="l"/>
        <c:majorTickMark val="out"/>
        <c:minorTickMark val="none"/>
        <c:tickLblPos val="none"/>
        <c:crossAx val="33033216"/>
        <c:crosses val="autoZero"/>
        <c:auto val="1"/>
        <c:lblAlgn val="ctr"/>
        <c:lblOffset val="100"/>
        <c:noMultiLvlLbl val="0"/>
      </c:catAx>
      <c:valAx>
        <c:axId val="330332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3031680"/>
        <c:crosses val="autoZero"/>
        <c:crossBetween val="between"/>
      </c:valAx>
      <c:spPr>
        <a:noFill/>
        <a:ln w="25358">
          <a:noFill/>
        </a:ln>
      </c:spPr>
    </c:plotArea>
    <c:legend>
      <c:legendPos val="r"/>
      <c:layout>
        <c:manualLayout>
          <c:xMode val="edge"/>
          <c:yMode val="edge"/>
          <c:x val="0.22225498117083212"/>
          <c:y val="9.4490072764940661E-2"/>
          <c:w val="0.62466100650462331"/>
          <c:h val="0.27486008210552582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797"/>
      </a:pPr>
      <a:endParaRPr lang="sr-Latn-R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96352947600753"/>
          <c:y val="6.7746155693763771E-2"/>
          <c:w val="0.48042390299383042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Kulturno istorijsko nasledje</c:v>
                </c:pt>
                <c:pt idx="1">
                  <c:v>Gostoprimstvo</c:v>
                </c:pt>
                <c:pt idx="2">
                  <c:v>Gastronomska i enološka ponuda</c:v>
                </c:pt>
                <c:pt idx="3">
                  <c:v>Dobar odnos cene i kvaliteta</c:v>
                </c:pt>
                <c:pt idx="4">
                  <c:v>Prirodne atrakcije</c:v>
                </c:pt>
                <c:pt idx="5">
                  <c:v>Zabava, provod, izlasci</c:v>
                </c:pt>
                <c:pt idx="6">
                  <c:v>Kvalitet smeštaja</c:v>
                </c:pt>
                <c:pt idx="7">
                  <c:v>Blizina turističke destinacije</c:v>
                </c:pt>
                <c:pt idx="8">
                  <c:v>Poseta manifestacijama/dogadjajima</c:v>
                </c:pt>
                <c:pt idx="9">
                  <c:v>Poslovni dogadjaji-poslovni sastanak</c:v>
                </c:pt>
                <c:pt idx="10">
                  <c:v>Sport i aktivan odmor</c:v>
                </c:pt>
                <c:pt idx="11">
                  <c:v>Šoping (kupovina)</c:v>
                </c:pt>
                <c:pt idx="12">
                  <c:v>Medicinski turizam</c:v>
                </c:pt>
                <c:pt idx="13">
                  <c:v>Poslovni dogadjaji-sajmovi</c:v>
                </c:pt>
                <c:pt idx="14">
                  <c:v>Postojanje dodatnih sadržaja za roditelje sa decom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47.2</c:v>
                </c:pt>
                <c:pt idx="1">
                  <c:v>41.2</c:v>
                </c:pt>
                <c:pt idx="2">
                  <c:v>37.6</c:v>
                </c:pt>
                <c:pt idx="3">
                  <c:v>30</c:v>
                </c:pt>
                <c:pt idx="4">
                  <c:v>26.1</c:v>
                </c:pt>
                <c:pt idx="5">
                  <c:v>24.2</c:v>
                </c:pt>
                <c:pt idx="6">
                  <c:v>12.5</c:v>
                </c:pt>
                <c:pt idx="7">
                  <c:v>10.200000000000001</c:v>
                </c:pt>
                <c:pt idx="8">
                  <c:v>9</c:v>
                </c:pt>
                <c:pt idx="9">
                  <c:v>7.8</c:v>
                </c:pt>
                <c:pt idx="10">
                  <c:v>7.5</c:v>
                </c:pt>
                <c:pt idx="11">
                  <c:v>5.8</c:v>
                </c:pt>
                <c:pt idx="12">
                  <c:v>4.3</c:v>
                </c:pt>
                <c:pt idx="13">
                  <c:v>3.6</c:v>
                </c:pt>
                <c:pt idx="14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FBB-4BE8-A117-357F8D668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2944512"/>
        <c:axId val="142946304"/>
      </c:barChart>
      <c:catAx>
        <c:axId val="1429445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2946304"/>
        <c:crosses val="autoZero"/>
        <c:auto val="1"/>
        <c:lblAlgn val="ctr"/>
        <c:lblOffset val="100"/>
        <c:noMultiLvlLbl val="0"/>
      </c:catAx>
      <c:valAx>
        <c:axId val="142946304"/>
        <c:scaling>
          <c:orientation val="minMax"/>
          <c:max val="60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29445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196352947600753"/>
          <c:y val="6.7746155693763771E-2"/>
          <c:w val="0.46726596675415588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5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Nema nezadovoljstva</c:v>
                </c:pt>
                <c:pt idx="1">
                  <c:v>Čistoća grada</c:v>
                </c:pt>
                <c:pt idx="2">
                  <c:v>Kvalitet smeštaja</c:v>
                </c:pt>
                <c:pt idx="3">
                  <c:v>Šoping (kupovina)</c:v>
                </c:pt>
                <c:pt idx="4">
                  <c:v>Gradski prevoz</c:v>
                </c:pt>
                <c:pt idx="5">
                  <c:v>Gastronomska i enološka ponuda</c:v>
                </c:pt>
                <c:pt idx="6">
                  <c:v>Ljubaznost</c:v>
                </c:pt>
                <c:pt idx="7">
                  <c:v>Turistička signalizacija</c:v>
                </c:pt>
                <c:pt idx="8">
                  <c:v>Prirodne atrakcije</c:v>
                </c:pt>
                <c:pt idx="9">
                  <c:v>Kvalitet puteva</c:v>
                </c:pt>
                <c:pt idx="10">
                  <c:v>Kulturno istorijsko nasledje</c:v>
                </c:pt>
                <c:pt idx="11">
                  <c:v>Blizina turističke destinacije</c:v>
                </c:pt>
                <c:pt idx="12">
                  <c:v>Cene taksi prevoza</c:v>
                </c:pt>
                <c:pt idx="13">
                  <c:v>Odnos cene i kvaliteta</c:v>
                </c:pt>
                <c:pt idx="14">
                  <c:v>Turističke mape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62.5</c:v>
                </c:pt>
                <c:pt idx="1">
                  <c:v>4.2</c:v>
                </c:pt>
                <c:pt idx="2">
                  <c:v>3.6</c:v>
                </c:pt>
                <c:pt idx="3">
                  <c:v>2.9</c:v>
                </c:pt>
                <c:pt idx="4">
                  <c:v>2.9</c:v>
                </c:pt>
                <c:pt idx="5">
                  <c:v>2.5</c:v>
                </c:pt>
                <c:pt idx="6">
                  <c:v>2.4</c:v>
                </c:pt>
                <c:pt idx="7">
                  <c:v>2.2000000000000002</c:v>
                </c:pt>
                <c:pt idx="8">
                  <c:v>1.8</c:v>
                </c:pt>
                <c:pt idx="9">
                  <c:v>1.7</c:v>
                </c:pt>
                <c:pt idx="10">
                  <c:v>1.6</c:v>
                </c:pt>
                <c:pt idx="11">
                  <c:v>1.6</c:v>
                </c:pt>
                <c:pt idx="12">
                  <c:v>1.5</c:v>
                </c:pt>
                <c:pt idx="13">
                  <c:v>1.4</c:v>
                </c:pt>
                <c:pt idx="14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125-4C95-80AC-1DFC76911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3017856"/>
        <c:axId val="143019392"/>
      </c:barChart>
      <c:catAx>
        <c:axId val="1430178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4" b="0" i="0" u="none" strike="noStrike" baseline="0">
                <a:solidFill>
                  <a:srgbClr val="000000"/>
                </a:solidFill>
                <a:latin typeface="Calibri" pitchFamily="34" charset="0"/>
                <a:ea typeface="Cambria"/>
                <a:cs typeface="Cambria"/>
              </a:defRPr>
            </a:pPr>
            <a:endParaRPr lang="sr-Latn-RS"/>
          </a:p>
        </c:txPr>
        <c:crossAx val="143019392"/>
        <c:crosses val="autoZero"/>
        <c:auto val="1"/>
        <c:lblAlgn val="ctr"/>
        <c:lblOffset val="100"/>
        <c:noMultiLvlLbl val="0"/>
      </c:catAx>
      <c:valAx>
        <c:axId val="14301939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3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017856"/>
        <c:crosses val="autoZero"/>
        <c:crossBetween val="between"/>
      </c:valAx>
      <c:spPr>
        <a:noFill/>
        <a:ln w="254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5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175077079530946"/>
          <c:y val="6.7746155693763771E-2"/>
          <c:w val="0.62674719971313775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3E8-41FD-B6F6-3B615F934C8F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E8-41FD-B6F6-3B615F934C8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3E8-41FD-B6F6-3B615F934C8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E8-41FD-B6F6-3B615F934C8F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>
                  <a:alpha val="58000"/>
                </a:srgb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3E8-41FD-B6F6-3B615F934C8F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>
                  <a:alpha val="88000"/>
                </a:srgb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E8-41FD-B6F6-3B615F934C8F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C3E8-41FD-B6F6-3B615F934C8F}"/>
              </c:ext>
            </c:extLst>
          </c:dPt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Potpuno zadovoljan</c:v>
                </c:pt>
                <c:pt idx="1">
                  <c:v>Uglavnom zadovoljan      </c:v>
                </c:pt>
                <c:pt idx="2">
                  <c:v>Top 2 box (ocene 4+5)</c:v>
                </c:pt>
                <c:pt idx="3">
                  <c:v>Niti zadovoljan, ni nezadovoljan</c:v>
                </c:pt>
                <c:pt idx="4">
                  <c:v>Bottom 2 box (ocene 1+2)</c:v>
                </c:pt>
                <c:pt idx="5">
                  <c:v>Uglavnom nezadovoljan      </c:v>
                </c:pt>
                <c:pt idx="6">
                  <c:v>Potpuno nezadovoljan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51.3</c:v>
                </c:pt>
                <c:pt idx="1">
                  <c:v>43.4</c:v>
                </c:pt>
                <c:pt idx="2">
                  <c:v>94.7</c:v>
                </c:pt>
                <c:pt idx="3">
                  <c:v>4.0999999999999996</c:v>
                </c:pt>
                <c:pt idx="4">
                  <c:v>1.2</c:v>
                </c:pt>
                <c:pt idx="5">
                  <c:v>1.1000000000000001</c:v>
                </c:pt>
                <c:pt idx="6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3E8-41FD-B6F6-3B615F934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43801728"/>
        <c:axId val="143803520"/>
      </c:barChart>
      <c:catAx>
        <c:axId val="14380172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803520"/>
        <c:crosses val="autoZero"/>
        <c:auto val="1"/>
        <c:lblAlgn val="ctr"/>
        <c:lblOffset val="100"/>
        <c:noMultiLvlLbl val="0"/>
      </c:catAx>
      <c:valAx>
        <c:axId val="143803520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en-GB" sz="1000" b="0" i="0" u="none" strike="noStrike" baseline="0">
                <a:solidFill>
                  <a:srgbClr val="C0C0C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8017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16E-2"/>
          <c:y val="0.27605547059352675"/>
          <c:w val="0.9594484793591691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Zarađuje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numFmt formatCode="#,##0.0&quot;%&quot;" sourceLinked="0"/>
              <c:spPr/>
              <c:txPr>
                <a:bodyPr/>
                <a:lstStyle/>
                <a:p>
                  <a:pPr>
                    <a:defRPr lang="en-GB" sz="1600" b="1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34-45F2-81B1-EC594991D7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Student/učenik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34-45F2-81B1-EC594991D7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Nezaposlen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Sheet1!$D$2</c:f>
              <c:numCache>
                <c:formatCode>General</c:formatCode>
                <c:ptCount val="1"/>
                <c:pt idx="0">
                  <c:v>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34-45F2-81B1-EC594991D78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Penzioner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9565217391304524E-3"/>
                  <c:y val="-0.18436873747495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34-45F2-81B1-EC594991D78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GB" sz="16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Sheet1!$E$2</c:f>
              <c:numCache>
                <c:formatCode>General</c:formatCode>
                <c:ptCount val="1"/>
                <c:pt idx="0">
                  <c:v>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734-45F2-81B1-EC594991D78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Domaćica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6956521739131702E-3"/>
                  <c:y val="0.200400801603206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34-45F2-81B1-EC594991D78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GB" sz="11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Sheet1!$F$2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734-45F2-81B1-EC594991D78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Ostalo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b="1" smtClean="0"/>
                      <a:t>2,8</a:t>
                    </a:r>
                    <a:r>
                      <a:rPr lang="sr-Latn-RS" sz="1200" b="1" smtClean="0"/>
                      <a:t>%</a:t>
                    </a:r>
                    <a:endParaRPr lang="en-US" sz="1200" b="1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Sheet1!$G$2</c:f>
              <c:numCache>
                <c:formatCode>General</c:formatCode>
                <c:ptCount val="1"/>
                <c:pt idx="0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33395072"/>
        <c:axId val="33396608"/>
      </c:barChart>
      <c:catAx>
        <c:axId val="33395072"/>
        <c:scaling>
          <c:orientation val="minMax"/>
        </c:scaling>
        <c:delete val="1"/>
        <c:axPos val="l"/>
        <c:majorTickMark val="out"/>
        <c:minorTickMark val="none"/>
        <c:tickLblPos val="none"/>
        <c:crossAx val="33396608"/>
        <c:crosses val="autoZero"/>
        <c:auto val="1"/>
        <c:lblAlgn val="ctr"/>
        <c:lblOffset val="100"/>
        <c:noMultiLvlLbl val="0"/>
      </c:catAx>
      <c:valAx>
        <c:axId val="3339660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3395072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3.4428851543491873E-2"/>
          <c:y val="1.4329137001587383E-2"/>
          <c:w val="0.93393919890448474"/>
          <c:h val="0.35566759733169812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1"/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939018075204416E-2"/>
          <c:y val="0.27605547059352675"/>
          <c:w val="0.95944847935916933"/>
          <c:h val="0.7200920444401386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Iznad proseka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numFmt formatCode="#,##0.0&quot;%&quot;" sourceLinked="0"/>
              <c:spPr/>
              <c:txPr>
                <a:bodyPr/>
                <a:lstStyle/>
                <a:p>
                  <a:pPr>
                    <a:defRPr lang="en-GB" sz="1600" b="1"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28.4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34-45F2-81B1-EC594991D7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Prosečan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Sheet1!$C$2</c:f>
              <c:numCache>
                <c:formatCode>General</c:formatCode>
                <c:ptCount val="1"/>
                <c:pt idx="0">
                  <c:v>58.8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34-45F2-81B1-EC594991D7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Ispod proseka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Sheet1!$D$2</c:f>
              <c:numCache>
                <c:formatCode>General</c:formatCode>
                <c:ptCount val="1"/>
                <c:pt idx="0">
                  <c:v>5.7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34-45F2-81B1-EC594991D78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znam/Bez odgovora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9565217391304524E-3"/>
                  <c:y val="-0.184368737474950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34-45F2-81B1-EC594991D78E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GB" sz="16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Sheet1!$E$2</c:f>
              <c:numCache>
                <c:formatCode>General</c:formatCode>
                <c:ptCount val="1"/>
                <c:pt idx="0">
                  <c:v>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734-45F2-81B1-EC594991D7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33460224"/>
        <c:axId val="33461760"/>
      </c:barChart>
      <c:catAx>
        <c:axId val="33460224"/>
        <c:scaling>
          <c:orientation val="minMax"/>
        </c:scaling>
        <c:delete val="1"/>
        <c:axPos val="l"/>
        <c:majorTickMark val="out"/>
        <c:minorTickMark val="none"/>
        <c:tickLblPos val="none"/>
        <c:crossAx val="33461760"/>
        <c:crosses val="autoZero"/>
        <c:auto val="1"/>
        <c:lblAlgn val="ctr"/>
        <c:lblOffset val="100"/>
        <c:noMultiLvlLbl val="0"/>
      </c:catAx>
      <c:valAx>
        <c:axId val="334617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33460224"/>
        <c:crosses val="autoZero"/>
        <c:crossBetween val="between"/>
      </c:valAx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3.4428851543491873E-2"/>
          <c:y val="1.4329137001587383E-2"/>
          <c:w val="0.93634523846188522"/>
          <c:h val="0.37148631870118048"/>
        </c:manualLayout>
      </c:layout>
      <c:overlay val="0"/>
      <c:txPr>
        <a:bodyPr/>
        <a:lstStyle/>
        <a:p>
          <a:pPr>
            <a:defRPr lang="en-GB" sz="1200"/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1"/>
      </a:pPr>
      <a:endParaRPr lang="sr-Latn-R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406985940375763"/>
          <c:y val="2.9224934294261557E-2"/>
          <c:w val="0.41850990410181432"/>
          <c:h val="0.963733460028669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0E-4713-91E5-5204311A41F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alpha val="63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0E-4713-91E5-5204311A41FB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13,0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Severna Evropa</c:v>
                </c:pt>
                <c:pt idx="1">
                  <c:v>Australija i Severna Amerika</c:v>
                </c:pt>
                <c:pt idx="2">
                  <c:v>Istočna Evropa</c:v>
                </c:pt>
                <c:pt idx="3">
                  <c:v>Srednja Evropa</c:v>
                </c:pt>
                <c:pt idx="4">
                  <c:v>Južna i Srednja Amerika, Azija i Afrika</c:v>
                </c:pt>
                <c:pt idx="5">
                  <c:v>Ostale zemlje Jugoistočne Evrope</c:v>
                </c:pt>
                <c:pt idx="6">
                  <c:v>Zapadna i Jugozapadna Evropa</c:v>
                </c:pt>
                <c:pt idx="7">
                  <c:v>Ex Yu zemlje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3.9</c:v>
                </c:pt>
                <c:pt idx="1">
                  <c:v>4.5999999999999996</c:v>
                </c:pt>
                <c:pt idx="2">
                  <c:v>8</c:v>
                </c:pt>
                <c:pt idx="3">
                  <c:v>9.1999999999999993</c:v>
                </c:pt>
                <c:pt idx="4">
                  <c:v>9.6</c:v>
                </c:pt>
                <c:pt idx="5">
                  <c:v>13</c:v>
                </c:pt>
                <c:pt idx="6">
                  <c:v>22.1</c:v>
                </c:pt>
                <c:pt idx="7">
                  <c:v>29.7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0E-4713-91E5-5204311A4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3296384"/>
        <c:axId val="33224960"/>
      </c:barChart>
      <c:valAx>
        <c:axId val="33224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296384"/>
        <c:crosses val="autoZero"/>
        <c:crossBetween val="between"/>
      </c:valAx>
      <c:catAx>
        <c:axId val="33296384"/>
        <c:scaling>
          <c:orientation val="minMax"/>
        </c:scaling>
        <c:delete val="0"/>
        <c:axPos val="l"/>
        <c:majorTickMark val="out"/>
        <c:minorTickMark val="none"/>
        <c:tickLblPos val="nextTo"/>
        <c:crossAx val="33224960"/>
        <c:crosses val="autoZero"/>
        <c:auto val="1"/>
        <c:lblAlgn val="ctr"/>
        <c:lblOffset val="100"/>
        <c:noMultiLvlLbl val="0"/>
      </c:catAx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76418679903977"/>
          <c:y val="6.7746155693763771E-2"/>
          <c:w val="0.71374084018675865"/>
          <c:h val="0.9025069970035960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Sheet1!$A$2:$A$17</c:f>
              <c:strCache>
                <c:ptCount val="16"/>
                <c:pt idx="0">
                  <c:v>Bosna i Hercegovina</c:v>
                </c:pt>
                <c:pt idx="1">
                  <c:v>Rusija</c:v>
                </c:pt>
                <c:pt idx="2">
                  <c:v>Slovenija</c:v>
                </c:pt>
                <c:pt idx="3">
                  <c:v>Hrvatska</c:v>
                </c:pt>
                <c:pt idx="4">
                  <c:v>Nemačka</c:v>
                </c:pt>
                <c:pt idx="5">
                  <c:v>Crna Gora</c:v>
                </c:pt>
                <c:pt idx="6">
                  <c:v>Turska</c:v>
                </c:pt>
                <c:pt idx="7">
                  <c:v>Italija</c:v>
                </c:pt>
                <c:pt idx="8">
                  <c:v>Makedonija, BJR</c:v>
                </c:pt>
                <c:pt idx="9">
                  <c:v>Grčka</c:v>
                </c:pt>
                <c:pt idx="10">
                  <c:v>Francuska</c:v>
                </c:pt>
                <c:pt idx="11">
                  <c:v>Holandija</c:v>
                </c:pt>
                <c:pt idx="12">
                  <c:v>Švajcarska</c:v>
                </c:pt>
                <c:pt idx="13">
                  <c:v>Rumunija</c:v>
                </c:pt>
                <c:pt idx="14">
                  <c:v>Poljska</c:v>
                </c:pt>
                <c:pt idx="15">
                  <c:v>Ostalo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10</c:v>
                </c:pt>
                <c:pt idx="1">
                  <c:v>6.5</c:v>
                </c:pt>
                <c:pt idx="2">
                  <c:v>5.6</c:v>
                </c:pt>
                <c:pt idx="3">
                  <c:v>5.5</c:v>
                </c:pt>
                <c:pt idx="4">
                  <c:v>5.4</c:v>
                </c:pt>
                <c:pt idx="5">
                  <c:v>5.0999999999999996</c:v>
                </c:pt>
                <c:pt idx="6">
                  <c:v>5</c:v>
                </c:pt>
                <c:pt idx="7">
                  <c:v>4.5999999999999996</c:v>
                </c:pt>
                <c:pt idx="8">
                  <c:v>3.7</c:v>
                </c:pt>
                <c:pt idx="9">
                  <c:v>3.6</c:v>
                </c:pt>
                <c:pt idx="10">
                  <c:v>3.4</c:v>
                </c:pt>
                <c:pt idx="11">
                  <c:v>2.7</c:v>
                </c:pt>
                <c:pt idx="12">
                  <c:v>2.7</c:v>
                </c:pt>
                <c:pt idx="13">
                  <c:v>2.4</c:v>
                </c:pt>
                <c:pt idx="14">
                  <c:v>2.2999999999999998</c:v>
                </c:pt>
                <c:pt idx="15">
                  <c:v>31.8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C1-495E-A6FA-C2BC13697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6320256"/>
        <c:axId val="74789248"/>
      </c:barChart>
      <c:catAx>
        <c:axId val="463202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GB" sz="1400"/>
            </a:pPr>
            <a:endParaRPr lang="sr-Latn-RS"/>
          </a:p>
        </c:txPr>
        <c:crossAx val="74789248"/>
        <c:crosses val="autoZero"/>
        <c:auto val="1"/>
        <c:lblAlgn val="ctr"/>
        <c:lblOffset val="100"/>
        <c:noMultiLvlLbl val="0"/>
      </c:catAx>
      <c:valAx>
        <c:axId val="74789248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46320256"/>
        <c:crosses val="autoZero"/>
        <c:crossBetween val="between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10E-4713-91E5-5204311A41FB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0E-4713-91E5-5204311A41FB}"/>
              </c:ext>
            </c:extLst>
          </c:dPt>
          <c:dLbls>
            <c:dLbl>
              <c:idx val="2"/>
              <c:layout>
                <c:manualLayout>
                  <c:x val="-3.242121826483381E-3"/>
                  <c:y val="-2.32142633719111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0E-4713-91E5-5204311A41FB}"/>
                </c:ext>
              </c:extLst>
            </c:dLbl>
            <c:dLbl>
              <c:idx val="3"/>
              <c:layout>
                <c:manualLayout>
                  <c:x val="2.1072962227959808E-2"/>
                  <c:y val="-5.48923706884295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0E-4713-91E5-5204311A41FB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Ovo je prvi put da boravim u Srbiji</c:v>
                </c:pt>
                <c:pt idx="1">
                  <c:v>I ranije sam imao priliku da turistički boravim u Srbiji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58.2</c:v>
                </c:pt>
                <c:pt idx="1">
                  <c:v>41.8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0E-4713-91E5-5204311A4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41229221347415E-2"/>
          <c:y val="2.9224934294261557E-2"/>
          <c:w val="0.90508420822397195"/>
          <c:h val="0.9637334600286694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0">
                    <a:srgbClr val="39892F"/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10E-4713-91E5-5204311A41FB}"/>
              </c:ext>
            </c:extLst>
          </c:dPt>
          <c:dPt>
            <c:idx val="1"/>
            <c:bubble3D val="0"/>
            <c:spPr>
              <a:gradFill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lin ang="16200000" scaled="0"/>
              </a:gradFill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0E-4713-91E5-5204311A41FB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2">
                      <a:lumMod val="60000"/>
                      <a:lumOff val="40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accent2">
                      <a:lumMod val="20000"/>
                      <a:lumOff val="80000"/>
                    </a:schemeClr>
                  </a:gs>
                </a:gsLst>
                <a:lin ang="16200000" scaled="0"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10E-4713-91E5-5204311A41FB}"/>
              </c:ext>
            </c:extLst>
          </c:dPt>
          <c:dPt>
            <c:idx val="3"/>
            <c:bubble3D val="0"/>
            <c:spPr>
              <a:solidFill>
                <a:srgbClr val="FFC000">
                  <a:alpha val="63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0E-4713-91E5-5204311A41FB}"/>
              </c:ext>
            </c:extLst>
          </c:dPt>
          <c:dLbls>
            <c:dLbl>
              <c:idx val="2"/>
              <c:layout>
                <c:manualLayout>
                  <c:x val="-3.242121826483381E-3"/>
                  <c:y val="-2.32142633719111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10E-4713-91E5-5204311A41FB}"/>
                </c:ext>
              </c:extLst>
            </c:dLbl>
            <c:dLbl>
              <c:idx val="3"/>
              <c:layout>
                <c:manualLayout>
                  <c:x val="2.1072962227959808E-2"/>
                  <c:y val="-5.489237068842953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0E-4713-91E5-5204311A41FB}"/>
                </c:ext>
              </c:extLst>
            </c:dLbl>
            <c:numFmt formatCode="#,##0.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1600" b="1"/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Jednom</c:v>
                </c:pt>
                <c:pt idx="1">
                  <c:v>Dva puta</c:v>
                </c:pt>
                <c:pt idx="2">
                  <c:v>Tri puta</c:v>
                </c:pt>
                <c:pt idx="3">
                  <c:v>Četiri puta</c:v>
                </c:pt>
                <c:pt idx="4">
                  <c:v>5-10 puta</c:v>
                </c:pt>
                <c:pt idx="5">
                  <c:v>Više od 10 puta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11.8</c:v>
                </c:pt>
                <c:pt idx="1">
                  <c:v>23.6</c:v>
                </c:pt>
                <c:pt idx="2">
                  <c:v>16</c:v>
                </c:pt>
                <c:pt idx="3">
                  <c:v>6.7</c:v>
                </c:pt>
                <c:pt idx="4">
                  <c:v>28.4</c:v>
                </c:pt>
                <c:pt idx="5">
                  <c:v>13.6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10E-4713-91E5-5204311A41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90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43E4C17-0D45-48E6-B2FC-7481C60BCA52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5F25C83-CE3E-4577-8984-B9550DB6C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00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408C705-BFB4-414F-9D47-E21CD08AC10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572031-0179-4B1F-B85A-AA563F8472E2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F191C-BB7D-4D78-BE1D-04C0680B96FE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09336-3115-4AD6-8375-ED9B7C8E78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64DB4-85E7-4A26-8475-A23639F84178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C413-0F8B-47F0-9957-C0ADE358C9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1784-3F37-4AC8-AFCC-5DA93B4DF2EF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B4BB5-7217-421C-AD8C-1EAE25515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62600"/>
            <a:ext cx="9144000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4B7B-0B87-4B65-887D-16DC5EC92C6A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C08D-121B-4DBC-85D9-440BD1DFC2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ACD1A-C104-4982-ABE1-8A35427FA46C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AE77E-8828-4D19-9BBC-6885A064C8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5D71E-8099-4B66-9498-4CBC21F2B130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0B56-C6FA-45FF-B1F3-18152703AC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B299E-0BBE-4A1D-A115-0B9287B6BB65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A4E83-26D3-4FB0-92BB-A029D48BF6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82DEA-D571-408D-BA86-E240A6AA4A8D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2E3E-9C2B-4FBD-B334-C5CB65CF90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E385D-46C6-4E03-BCF0-5B4630610DAB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C0CE4-78D6-4A25-9217-2A21551AD9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E73A-5D97-4E09-A587-DD67C86D3F09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0764E-5AD2-4C9B-B23B-A4CF42DC2C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E0062-5B7C-491D-97D3-0C807623C3DE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798C2-F175-4CB3-B92D-FEAD1C74CE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9E4643-8471-4A56-B7DA-403D47B00D7F}" type="datetimeFigureOut">
              <a:rPr lang="en-US"/>
              <a:pPr>
                <a:defRPr/>
              </a:pPr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4DF269-07C4-484E-BFA3-DE934EE507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office@pro-pozitiv.com" TargetMode="External"/><Relationship Id="rId4" Type="http://schemas.openxmlformats.org/officeDocument/2006/relationships/hyperlink" Target="http://www.pro-pozitiv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675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r-Latn-RS" sz="1600" b="1" dirty="0">
                <a:solidFill>
                  <a:srgbClr val="808080"/>
                </a:solidFill>
              </a:rPr>
              <a:t/>
            </a:r>
            <a:br>
              <a:rPr lang="sr-Latn-RS" sz="1600" b="1" dirty="0">
                <a:solidFill>
                  <a:srgbClr val="808080"/>
                </a:solidFill>
              </a:rPr>
            </a:br>
            <a:r>
              <a:rPr lang="sr-Latn-RS" sz="1600" b="1" dirty="0">
                <a:solidFill>
                  <a:srgbClr val="808080"/>
                </a:solidFill>
              </a:rPr>
              <a:t/>
            </a:r>
            <a:br>
              <a:rPr lang="sr-Latn-RS" sz="1600" b="1" dirty="0">
                <a:solidFill>
                  <a:srgbClr val="808080"/>
                </a:solidFill>
              </a:rPr>
            </a:br>
            <a:r>
              <a:rPr lang="sr-Latn-RS" sz="1600" b="1" dirty="0">
                <a:solidFill>
                  <a:srgbClr val="808080"/>
                </a:solidFill>
              </a:rPr>
              <a:t/>
            </a:r>
            <a:br>
              <a:rPr lang="sr-Latn-RS" sz="1600" b="1" dirty="0">
                <a:solidFill>
                  <a:srgbClr val="808080"/>
                </a:solidFill>
              </a:rPr>
            </a:br>
            <a:r>
              <a:rPr lang="sr-Latn-RS" sz="1400" b="1" dirty="0">
                <a:solidFill>
                  <a:srgbClr val="B2B2B2"/>
                </a:solidFill>
              </a:rPr>
              <a:t/>
            </a:r>
            <a:br>
              <a:rPr lang="sr-Latn-RS" sz="1400" b="1" dirty="0">
                <a:solidFill>
                  <a:srgbClr val="B2B2B2"/>
                </a:solidFill>
              </a:rPr>
            </a:br>
            <a:r>
              <a:rPr lang="sr-Latn-RS" sz="1600" dirty="0"/>
              <a:t/>
            </a:r>
            <a:br>
              <a:rPr lang="sr-Latn-RS" sz="1600" dirty="0"/>
            </a:br>
            <a:r>
              <a:rPr lang="sr-Latn-RS" sz="1600" dirty="0"/>
              <a:t/>
            </a:r>
            <a:br>
              <a:rPr lang="sr-Latn-RS" sz="1600" dirty="0"/>
            </a:br>
            <a:r>
              <a:rPr lang="sr-Latn-RS" sz="1600" dirty="0"/>
              <a:t/>
            </a:r>
            <a:br>
              <a:rPr lang="sr-Latn-RS" sz="1600" dirty="0"/>
            </a:br>
            <a:r>
              <a:rPr lang="sr-Latn-RS" sz="6000" b="1" dirty="0">
                <a:solidFill>
                  <a:schemeClr val="accent5">
                    <a:lumMod val="75000"/>
                  </a:schemeClr>
                </a:solidFill>
              </a:rPr>
              <a:t>Stavovi i ponašanje </a:t>
            </a: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</a:rPr>
              <a:t>stranih</a:t>
            </a:r>
            <a:r>
              <a:rPr lang="sr-Latn-RS" sz="6000" b="1" dirty="0">
                <a:solidFill>
                  <a:schemeClr val="accent5">
                    <a:lumMod val="75000"/>
                  </a:schemeClr>
                </a:solidFill>
              </a:rPr>
              <a:t> turista u Srbiji 201</a:t>
            </a:r>
            <a:r>
              <a:rPr lang="en-US" sz="6000" b="1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sr-Latn-RS" sz="40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sr-Latn-RS" sz="4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4000" dirty="0"/>
              <a:t/>
            </a:r>
            <a:br>
              <a:rPr lang="sr-Latn-RS" sz="4000" dirty="0"/>
            </a:br>
            <a:r>
              <a:rPr lang="sr-Latn-RS" sz="3200" b="1" dirty="0">
                <a:solidFill>
                  <a:srgbClr val="D51D2A"/>
                </a:solidFill>
              </a:rPr>
              <a:t>ТURISTIČKA ORGANIZACIJA SRBIJE</a:t>
            </a:r>
            <a:br>
              <a:rPr lang="sr-Latn-RS" sz="3200" b="1" dirty="0">
                <a:solidFill>
                  <a:srgbClr val="D51D2A"/>
                </a:solidFill>
              </a:rPr>
            </a:br>
            <a:r>
              <a:rPr lang="sr-Latn-RS" sz="2000" b="1" dirty="0">
                <a:solidFill>
                  <a:srgbClr val="5F5F5F"/>
                </a:solidFill>
              </a:rPr>
              <a:t>www.srbija.travel</a:t>
            </a:r>
            <a:r>
              <a:rPr lang="sr-Latn-RS" sz="2000" dirty="0"/>
              <a:t> </a:t>
            </a:r>
            <a:br>
              <a:rPr lang="sr-Latn-RS" sz="2000" dirty="0"/>
            </a:br>
            <a:r>
              <a:rPr lang="sr-Latn-RS" sz="2000" dirty="0"/>
              <a:t/>
            </a:r>
            <a:br>
              <a:rPr lang="sr-Latn-RS" sz="2000" dirty="0"/>
            </a:br>
            <a:endParaRPr lang="sr-Latn-RS" sz="2000" b="1" dirty="0"/>
          </a:p>
        </p:txBody>
      </p:sp>
      <p:pic>
        <p:nvPicPr>
          <p:cNvPr id="3075" name="Picture 8" descr="D:\PRO POZITIV\turizam\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4092575"/>
            <a:ext cx="24479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580063" y="3722688"/>
            <a:ext cx="34194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808080"/>
                </a:solidFill>
                <a:latin typeface="+mj-lt"/>
              </a:rPr>
              <a:t>ISTRA</a:t>
            </a:r>
            <a:r>
              <a:rPr lang="sr-Latn-RS" b="1" dirty="0">
                <a:solidFill>
                  <a:srgbClr val="808080"/>
                </a:solidFill>
                <a:latin typeface="+mj-lt"/>
              </a:rPr>
              <a:t>ŽIVANJE SPROVEDENO </a:t>
            </a:r>
          </a:p>
          <a:p>
            <a:pPr>
              <a:defRPr/>
            </a:pPr>
            <a:r>
              <a:rPr lang="sr-Latn-RS" b="1" dirty="0">
                <a:solidFill>
                  <a:srgbClr val="808080"/>
                </a:solidFill>
                <a:latin typeface="+mj-lt"/>
              </a:rPr>
              <a:t>U SARADNJI SA</a:t>
            </a:r>
            <a:endParaRPr lang="en-US" dirty="0">
              <a:latin typeface="+mj-lt"/>
            </a:endParaRPr>
          </a:p>
        </p:txBody>
      </p:sp>
      <p:pic>
        <p:nvPicPr>
          <p:cNvPr id="3077" name="Picture 4" descr="Pro-Pozitiv: Po&amp;ccaron;etna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4516438"/>
            <a:ext cx="28432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589588"/>
            <a:ext cx="6480175" cy="493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A3.</a:t>
            </a:r>
            <a:r>
              <a:rPr lang="en-US" sz="1000" dirty="0">
                <a:latin typeface="+mj-lt"/>
              </a:rPr>
              <a:t> </a:t>
            </a:r>
            <a:r>
              <a:rPr lang="sr-Latn-RS" sz="1000" dirty="0">
                <a:latin typeface="+mj-lt"/>
              </a:rPr>
              <a:t>Da li Vam je ovo prvi put da kao turista boravite u Srbiji?</a:t>
            </a:r>
            <a:endParaRPr lang="en-US" sz="1000" dirty="0">
              <a:latin typeface="+mj-lt"/>
            </a:endParaRP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sp>
        <p:nvSpPr>
          <p:cNvPr id="13316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RANIJE </a:t>
            </a:r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POSETE</a:t>
            </a:r>
          </a:p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TURISTIČKIM DESTINACIJAMA U SRBIJI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3850" y="908050"/>
            <a:ext cx="8640763" cy="4537075"/>
            <a:chOff x="323850" y="908050"/>
            <a:chExt cx="8640763" cy="4537075"/>
          </a:xfrm>
        </p:grpSpPr>
        <p:grpSp>
          <p:nvGrpSpPr>
            <p:cNvPr id="13314" name="Group 33"/>
            <p:cNvGrpSpPr>
              <a:grpSpLocks/>
            </p:cNvGrpSpPr>
            <p:nvPr/>
          </p:nvGrpSpPr>
          <p:grpSpPr bwMode="auto">
            <a:xfrm>
              <a:off x="323850" y="908050"/>
              <a:ext cx="8640763" cy="4537075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442" y="1515294"/>
                <a:ext cx="3558371" cy="11843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9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70855677"/>
                </p:ext>
              </p:extLst>
            </p:nvPr>
          </p:nvGraphicFramePr>
          <p:xfrm>
            <a:off x="727075" y="908050"/>
            <a:ext cx="7834313" cy="43957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8447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3"/>
          <p:cNvGrpSpPr>
            <a:grpSpLocks/>
          </p:cNvGrpSpPr>
          <p:nvPr/>
        </p:nvGrpSpPr>
        <p:grpSpPr bwMode="auto">
          <a:xfrm>
            <a:off x="323850" y="908050"/>
            <a:ext cx="8640763" cy="4537075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442" y="1515294"/>
              <a:ext cx="3558371" cy="1184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589588"/>
            <a:ext cx="6480175" cy="493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l-PL" sz="1000" dirty="0">
                <a:latin typeface="+mj-lt"/>
              </a:rPr>
              <a:t>A4. Koliko puta ste do sada turiisti</a:t>
            </a:r>
            <a:r>
              <a:rPr lang="sr-Latn-RS" sz="1000" dirty="0">
                <a:latin typeface="+mj-lt"/>
              </a:rPr>
              <a:t>č</a:t>
            </a:r>
            <a:r>
              <a:rPr lang="pl-PL" sz="1000" dirty="0">
                <a:latin typeface="+mj-lt"/>
              </a:rPr>
              <a:t>ki posetili Srbiju? </a:t>
            </a:r>
            <a:endParaRPr lang="en-US" sz="1000" dirty="0">
              <a:latin typeface="+mj-lt"/>
            </a:endParaRPr>
          </a:p>
          <a:p>
            <a:pPr>
              <a:defRPr/>
            </a:pPr>
            <a:r>
              <a:rPr lang="pt-BR" sz="1000" dirty="0">
                <a:latin typeface="+mj-lt"/>
              </a:rPr>
              <a:t>N= 856 (Strani turisti koji su i ranije turistilki boravili u Srbiji; 42% populacije stranih turista) </a:t>
            </a:r>
            <a:endParaRPr lang="sr-Latn-RS" sz="1000" dirty="0">
              <a:latin typeface="+mj-lt"/>
            </a:endParaRPr>
          </a:p>
        </p:txBody>
      </p:sp>
      <p:sp>
        <p:nvSpPr>
          <p:cNvPr id="13316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UČESTALOST POSETE</a:t>
            </a:r>
          </a:p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TURISTIČKIM DESTINACIJAMA U SRBIJI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000691"/>
              </p:ext>
            </p:extLst>
          </p:nvPr>
        </p:nvGraphicFramePr>
        <p:xfrm>
          <a:off x="727075" y="908050"/>
          <a:ext cx="7834313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1814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23850" y="765175"/>
            <a:ext cx="8712200" cy="4695825"/>
            <a:chOff x="323850" y="765175"/>
            <a:chExt cx="8712200" cy="4695825"/>
          </a:xfrm>
        </p:grpSpPr>
        <p:grpSp>
          <p:nvGrpSpPr>
            <p:cNvPr id="14338" name="Group 33"/>
            <p:cNvGrpSpPr>
              <a:grpSpLocks/>
            </p:cNvGrpSpPr>
            <p:nvPr/>
          </p:nvGrpSpPr>
          <p:grpSpPr bwMode="auto">
            <a:xfrm>
              <a:off x="323850" y="765175"/>
              <a:ext cx="871220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253" y="1515449"/>
                <a:ext cx="355856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/>
          </p:nvGraphicFramePr>
          <p:xfrm>
            <a:off x="323850" y="765175"/>
            <a:ext cx="8569325" cy="46958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2" y="5565649"/>
            <a:ext cx="6480175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1000" dirty="0">
                <a:latin typeface="+mj-lt"/>
              </a:rPr>
              <a:t>A4.1 Koje ste sve turisticke destinacije u Srbiji do sada sve posetili?  </a:t>
            </a:r>
            <a:r>
              <a:rPr lang="sr-Latn-RS" sz="1000" dirty="0">
                <a:latin typeface="+mj-lt"/>
              </a:rPr>
              <a:t>SVI ODGOVORI</a:t>
            </a:r>
          </a:p>
          <a:p>
            <a:pPr>
              <a:defRPr/>
            </a:pPr>
            <a:r>
              <a:rPr lang="pt-BR" sz="1000" dirty="0"/>
              <a:t>N= 856 (Strani turisti koji su i ranije turistilki boravili u Srbiji; 42% populacije stranih turista)</a:t>
            </a:r>
            <a:endParaRPr lang="sr-Latn-RS" sz="1000" dirty="0">
              <a:latin typeface="+mj-lt"/>
            </a:endParaRPr>
          </a:p>
        </p:txBody>
      </p:sp>
      <p:sp>
        <p:nvSpPr>
          <p:cNvPr id="1434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POSEĆNOST DESTINACIJA U SRBIJI</a:t>
            </a:r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 – Top 15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0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2291" name="Rectangle 3"/>
          <p:cNvSpPr txBox="1">
            <a:spLocks/>
          </p:cNvSpPr>
          <p:nvPr/>
        </p:nvSpPr>
        <p:spPr bwMode="auto">
          <a:xfrm>
            <a:off x="2339975" y="1900238"/>
            <a:ext cx="5862638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pl-PL" sz="4800" b="1" dirty="0" smtClean="0">
                <a:solidFill>
                  <a:schemeClr val="bg1"/>
                </a:solidFill>
                <a:latin typeface="Calibri" pitchFamily="34" charset="0"/>
              </a:rPr>
              <a:t>PODACI O TRENUTNOM BORAVKU U SRBIJI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4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303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23850" y="765175"/>
            <a:ext cx="8712200" cy="4695825"/>
            <a:chOff x="323850" y="765175"/>
            <a:chExt cx="8712200" cy="4695825"/>
          </a:xfrm>
        </p:grpSpPr>
        <p:grpSp>
          <p:nvGrpSpPr>
            <p:cNvPr id="14338" name="Group 33"/>
            <p:cNvGrpSpPr>
              <a:grpSpLocks/>
            </p:cNvGrpSpPr>
            <p:nvPr/>
          </p:nvGrpSpPr>
          <p:grpSpPr bwMode="auto">
            <a:xfrm>
              <a:off x="323850" y="765175"/>
              <a:ext cx="871220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253" y="1515449"/>
                <a:ext cx="355856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95569726"/>
                </p:ext>
              </p:extLst>
            </p:nvPr>
          </p:nvGraphicFramePr>
          <p:xfrm>
            <a:off x="323850" y="765175"/>
            <a:ext cx="8569325" cy="46958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2" y="5565649"/>
            <a:ext cx="6480175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1000" dirty="0">
                <a:latin typeface="+mj-lt"/>
              </a:rPr>
              <a:t>B1. Na kojoj ste trenutno turističkoj destinaciji u Srbiji smešteni?</a:t>
            </a:r>
          </a:p>
          <a:p>
            <a:pPr>
              <a:defRPr/>
            </a:pPr>
            <a:r>
              <a:rPr lang="pt-BR" sz="1000" dirty="0"/>
              <a:t>N= 2,050 (100% populacije stranih turista)</a:t>
            </a:r>
            <a:endParaRPr lang="sr-Latn-RS" sz="1000" dirty="0">
              <a:latin typeface="+mj-lt"/>
            </a:endParaRPr>
          </a:p>
        </p:txBody>
      </p:sp>
      <p:sp>
        <p:nvSpPr>
          <p:cNvPr id="1434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DESTINACIJA </a:t>
            </a:r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TRENUTNOG BORAVKA – Top 10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REGION </a:t>
            </a:r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TRENUTNOG BORAVKA 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23850" y="908050"/>
            <a:ext cx="8640763" cy="4537075"/>
            <a:chOff x="323850" y="908050"/>
            <a:chExt cx="8640763" cy="4537075"/>
          </a:xfrm>
        </p:grpSpPr>
        <p:grpSp>
          <p:nvGrpSpPr>
            <p:cNvPr id="15362" name="Group 33"/>
            <p:cNvGrpSpPr>
              <a:grpSpLocks/>
            </p:cNvGrpSpPr>
            <p:nvPr/>
          </p:nvGrpSpPr>
          <p:grpSpPr bwMode="auto">
            <a:xfrm>
              <a:off x="323850" y="908050"/>
              <a:ext cx="8640763" cy="4537075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442" y="1515294"/>
                <a:ext cx="3558371" cy="118436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9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6917898"/>
                </p:ext>
              </p:extLst>
            </p:nvPr>
          </p:nvGraphicFramePr>
          <p:xfrm>
            <a:off x="727075" y="908050"/>
            <a:ext cx="7834313" cy="43957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32" y="5565649"/>
            <a:ext cx="6480175" cy="55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1000" dirty="0">
                <a:latin typeface="+mj-lt"/>
              </a:rPr>
              <a:t>B1. Na kojoj ste trenutno turističkoj destinaciji u Srbiji smešteni? - Region</a:t>
            </a:r>
          </a:p>
          <a:p>
            <a:pPr>
              <a:defRPr/>
            </a:pPr>
            <a:r>
              <a:rPr lang="pt-BR" sz="1000" dirty="0"/>
              <a:t>N= 2,050 (100% populacije stranih turista)</a:t>
            </a:r>
            <a:endParaRPr lang="sr-Latn-RS" sz="1000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POSETA TURISTIČKIM DESTINACIJAMA U SRBIJI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3175" y="5732463"/>
            <a:ext cx="6480175" cy="350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B1. Na kojoj ste trenutno turističkoj destinaciji u Srbiji smešteni?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B2_1. U kom vremenskom periodu je sprovedeno anketiranje?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B4. Koliko ćete ukupno dana turistički boraviti u Srbiji?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-1" y="765175"/>
            <a:ext cx="8893176" cy="4679950"/>
            <a:chOff x="-1" y="765175"/>
            <a:chExt cx="8893176" cy="4679950"/>
          </a:xfrm>
        </p:grpSpPr>
        <p:grpSp>
          <p:nvGrpSpPr>
            <p:cNvPr id="16386" name="Group 33"/>
            <p:cNvGrpSpPr>
              <a:grpSpLocks/>
            </p:cNvGrpSpPr>
            <p:nvPr/>
          </p:nvGrpSpPr>
          <p:grpSpPr bwMode="auto">
            <a:xfrm>
              <a:off x="323850" y="765175"/>
              <a:ext cx="8569325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2970" y="1515449"/>
                <a:ext cx="3558843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25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59084460"/>
                </p:ext>
              </p:extLst>
            </p:nvPr>
          </p:nvGraphicFramePr>
          <p:xfrm>
            <a:off x="1214414" y="1357298"/>
            <a:ext cx="7302500" cy="1584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9" name="Chart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07848071"/>
                </p:ext>
              </p:extLst>
            </p:nvPr>
          </p:nvGraphicFramePr>
          <p:xfrm>
            <a:off x="1214414" y="2857496"/>
            <a:ext cx="7302500" cy="1584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6392" name="Group 2"/>
            <p:cNvGrpSpPr>
              <a:grpSpLocks/>
            </p:cNvGrpSpPr>
            <p:nvPr/>
          </p:nvGrpSpPr>
          <p:grpSpPr bwMode="auto">
            <a:xfrm>
              <a:off x="1588" y="938213"/>
              <a:ext cx="830263" cy="1181100"/>
              <a:chOff x="-23812" y="938312"/>
              <a:chExt cx="803619" cy="1181471"/>
            </a:xfrm>
          </p:grpSpPr>
          <p:sp>
            <p:nvSpPr>
              <p:cNvPr id="16" name="Rectangle 6"/>
              <p:cNvSpPr>
                <a:spLocks noChangeArrowheads="1"/>
              </p:cNvSpPr>
              <p:nvPr/>
            </p:nvSpPr>
            <p:spPr bwMode="auto">
              <a:xfrm>
                <a:off x="-23812" y="938312"/>
                <a:ext cx="800545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17" name="Freeform 7"/>
              <p:cNvSpPr>
                <a:spLocks/>
              </p:cNvSpPr>
              <p:nvPr/>
            </p:nvSpPr>
            <p:spPr bwMode="auto">
              <a:xfrm flipH="1">
                <a:off x="159038" y="1222563"/>
                <a:ext cx="620769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</p:grpSp>
        <p:grpSp>
          <p:nvGrpSpPr>
            <p:cNvPr id="16393" name="Group 3"/>
            <p:cNvGrpSpPr>
              <a:grpSpLocks/>
            </p:cNvGrpSpPr>
            <p:nvPr/>
          </p:nvGrpSpPr>
          <p:grpSpPr bwMode="auto">
            <a:xfrm>
              <a:off x="0" y="1895061"/>
              <a:ext cx="1292225" cy="1907004"/>
              <a:chOff x="1" y="1894138"/>
              <a:chExt cx="1291595" cy="1907602"/>
            </a:xfrm>
          </p:grpSpPr>
          <p:sp>
            <p:nvSpPr>
              <p:cNvPr id="21" name="Rectangle 6"/>
              <p:cNvSpPr>
                <a:spLocks noChangeArrowheads="1"/>
              </p:cNvSpPr>
              <p:nvPr/>
            </p:nvSpPr>
            <p:spPr bwMode="auto">
              <a:xfrm>
                <a:off x="1588" y="2620269"/>
                <a:ext cx="826684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22" name="Freeform 7"/>
              <p:cNvSpPr>
                <a:spLocks/>
              </p:cNvSpPr>
              <p:nvPr/>
            </p:nvSpPr>
            <p:spPr bwMode="auto">
              <a:xfrm flipH="1">
                <a:off x="190408" y="2904520"/>
                <a:ext cx="641037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" y="1894138"/>
                <a:ext cx="1291595" cy="95445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pl-PL" sz="1400" b="1" dirty="0" smtClean="0">
                    <a:solidFill>
                      <a:schemeClr val="bg1"/>
                    </a:solidFill>
                  </a:rPr>
                  <a:t>LOKACIJA NA KOJOJ SU SMEŠTENI</a:t>
                </a:r>
                <a:endParaRPr lang="sr-Latn-RS" sz="14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394" name="Group 4"/>
            <p:cNvGrpSpPr>
              <a:grpSpLocks/>
            </p:cNvGrpSpPr>
            <p:nvPr/>
          </p:nvGrpSpPr>
          <p:grpSpPr bwMode="auto">
            <a:xfrm>
              <a:off x="-1" y="3392557"/>
              <a:ext cx="1292226" cy="1811268"/>
              <a:chOff x="562" y="3391963"/>
              <a:chExt cx="1291595" cy="1811837"/>
            </a:xfrm>
          </p:grpSpPr>
          <p:sp>
            <p:nvSpPr>
              <p:cNvPr id="26" name="Rectangle 6"/>
              <p:cNvSpPr>
                <a:spLocks noChangeArrowheads="1"/>
              </p:cNvSpPr>
              <p:nvPr/>
            </p:nvSpPr>
            <p:spPr bwMode="auto">
              <a:xfrm>
                <a:off x="562" y="4022329"/>
                <a:ext cx="810817" cy="82099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27" name="Freeform 7"/>
              <p:cNvSpPr>
                <a:spLocks/>
              </p:cNvSpPr>
              <p:nvPr/>
            </p:nvSpPr>
            <p:spPr bwMode="auto">
              <a:xfrm flipH="1">
                <a:off x="173517" y="4306581"/>
                <a:ext cx="641037" cy="89721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563" y="3391963"/>
                <a:ext cx="1291594" cy="954455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sr-Latn-RS" sz="1600" b="1" dirty="0">
                    <a:solidFill>
                      <a:schemeClr val="bg1"/>
                    </a:solidFill>
                  </a:rPr>
                  <a:t>BROJ NOĆENJA</a:t>
                </a:r>
              </a:p>
            </p:txBody>
          </p:sp>
        </p:grpSp>
        <p:sp>
          <p:nvSpPr>
            <p:cNvPr id="6" name="Rectangle 5"/>
            <p:cNvSpPr/>
            <p:nvPr/>
          </p:nvSpPr>
          <p:spPr>
            <a:xfrm>
              <a:off x="1357290" y="4071942"/>
              <a:ext cx="30693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sr-Latn-RS" b="1" dirty="0">
                  <a:solidFill>
                    <a:schemeClr val="bg1"/>
                  </a:solidFill>
                  <a:latin typeface="+mj-lt"/>
                </a:rPr>
                <a:t>PROSEČAN BROJ NOĆENJA 7.4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3"/>
          <p:cNvGrpSpPr>
            <a:grpSpLocks/>
          </p:cNvGrpSpPr>
          <p:nvPr/>
        </p:nvGrpSpPr>
        <p:grpSpPr bwMode="auto">
          <a:xfrm>
            <a:off x="323850" y="908050"/>
            <a:ext cx="8640763" cy="4537075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442" y="1515294"/>
              <a:ext cx="3558371" cy="1184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589588"/>
            <a:ext cx="6480175" cy="493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l-PL" sz="1000" dirty="0">
                <a:latin typeface="+mj-lt"/>
              </a:rPr>
              <a:t>B2_2. Da li ste prilikom ovog turističkog boravka u Srbiji do sada posetili još neku turističku destinaciju u Srbiji I da li ćete do kraja boravka u Srbiji posetiti još neku turističku destinaciju u Srbiji?</a:t>
            </a:r>
            <a:endParaRPr lang="en-US" sz="1000" dirty="0">
              <a:latin typeface="+mj-lt"/>
            </a:endParaRPr>
          </a:p>
          <a:p>
            <a:pPr>
              <a:defRPr/>
            </a:pPr>
            <a:r>
              <a:rPr lang="sr-Latn-RS" sz="1000" dirty="0">
                <a:latin typeface="+mj-lt"/>
              </a:rPr>
              <a:t>N=</a:t>
            </a:r>
            <a:r>
              <a:rPr lang="en-US" sz="1000" dirty="0">
                <a:latin typeface="+mj-lt"/>
              </a:rPr>
              <a:t> 2,050</a:t>
            </a:r>
            <a:r>
              <a:rPr lang="sr-Latn-RS" sz="1000" dirty="0">
                <a:latin typeface="+mj-lt"/>
              </a:rPr>
              <a:t> (100% populacije </a:t>
            </a:r>
            <a:r>
              <a:rPr lang="en-US" sz="1000" dirty="0">
                <a:latin typeface="+mj-lt"/>
              </a:rPr>
              <a:t>stranih</a:t>
            </a:r>
            <a:r>
              <a:rPr lang="sr-Latn-RS" sz="1000" dirty="0">
                <a:latin typeface="+mj-lt"/>
              </a:rPr>
              <a:t> turista) </a:t>
            </a:r>
          </a:p>
        </p:txBody>
      </p:sp>
      <p:sp>
        <p:nvSpPr>
          <p:cNvPr id="13316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2800" b="1" dirty="0" smtClean="0">
                <a:solidFill>
                  <a:srgbClr val="D51D2A"/>
                </a:solidFill>
                <a:latin typeface="Calibri" pitchFamily="34" charset="0"/>
              </a:rPr>
              <a:t>POSEĆENE I/ILI PLANIRANE </a:t>
            </a:r>
            <a:r>
              <a:rPr lang="en-US" sz="2800" b="1" dirty="0" smtClean="0">
                <a:solidFill>
                  <a:srgbClr val="D51D2A"/>
                </a:solidFill>
                <a:latin typeface="Calibri" pitchFamily="34" charset="0"/>
              </a:rPr>
              <a:t>DESTINACIJE</a:t>
            </a:r>
            <a:endParaRPr lang="sr-Latn-RS" sz="28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54205"/>
              </p:ext>
            </p:extLst>
          </p:nvPr>
        </p:nvGraphicFramePr>
        <p:xfrm>
          <a:off x="727075" y="908050"/>
          <a:ext cx="7834313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0277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7411" name="Rectangle 3"/>
          <p:cNvSpPr txBox="1">
            <a:spLocks/>
          </p:cNvSpPr>
          <p:nvPr/>
        </p:nvSpPr>
        <p:spPr bwMode="auto">
          <a:xfrm>
            <a:off x="2339975" y="1900238"/>
            <a:ext cx="5862638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6000" b="1" dirty="0">
                <a:solidFill>
                  <a:schemeClr val="bg1"/>
                </a:solidFill>
                <a:latin typeface="Calibri" pitchFamily="34" charset="0"/>
              </a:rPr>
              <a:t>IZVORI INFORMISANJA</a:t>
            </a:r>
            <a:endParaRPr lang="sr-Cyrl-CS" sz="6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5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23850" y="763588"/>
            <a:ext cx="8712200" cy="4699000"/>
            <a:chOff x="323850" y="763588"/>
            <a:chExt cx="8712200" cy="4699000"/>
          </a:xfrm>
        </p:grpSpPr>
        <p:grpSp>
          <p:nvGrpSpPr>
            <p:cNvPr id="18434" name="Group 33"/>
            <p:cNvGrpSpPr>
              <a:grpSpLocks/>
            </p:cNvGrpSpPr>
            <p:nvPr/>
          </p:nvGrpSpPr>
          <p:grpSpPr bwMode="auto">
            <a:xfrm>
              <a:off x="323850" y="765175"/>
              <a:ext cx="871220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253" y="1515449"/>
                <a:ext cx="355856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22866057"/>
                </p:ext>
              </p:extLst>
            </p:nvPr>
          </p:nvGraphicFramePr>
          <p:xfrm>
            <a:off x="323850" y="763588"/>
            <a:ext cx="8567738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C1. Koje izvore informisanja ste sve koristili o </a:t>
            </a:r>
            <a:r>
              <a:rPr lang="sr-Latn-RS" sz="1000" dirty="0" smtClean="0">
                <a:latin typeface="+mj-lt"/>
              </a:rPr>
              <a:t>turističkoj destinaciji koju ste posetili?</a:t>
            </a:r>
            <a:endParaRPr lang="sr-Latn-RS" sz="1000" dirty="0">
              <a:latin typeface="+mj-lt"/>
            </a:endParaRP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r>
              <a:rPr lang="sr-Latn-RS" sz="1000" dirty="0" smtClean="0">
                <a:latin typeface="+mj-lt"/>
              </a:rPr>
              <a:t>, Moguće je više odgovora.</a:t>
            </a:r>
            <a:endParaRPr lang="sr-Latn-RS" sz="1000" dirty="0">
              <a:latin typeface="+mj-lt"/>
            </a:endParaRPr>
          </a:p>
        </p:txBody>
      </p:sp>
      <p:sp>
        <p:nvSpPr>
          <p:cNvPr id="18437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KORIŠĆENI IZVORI INFORMISANJA O DESTINACIJI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SADRŽAJ</a:t>
            </a:r>
          </a:p>
        </p:txBody>
      </p:sp>
      <p:grpSp>
        <p:nvGrpSpPr>
          <p:cNvPr id="5" name="Group 14"/>
          <p:cNvGrpSpPr/>
          <p:nvPr/>
        </p:nvGrpSpPr>
        <p:grpSpPr>
          <a:xfrm>
            <a:off x="5214" y="1106937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4100" name="Rectangle 3"/>
          <p:cNvSpPr>
            <a:spLocks noGrp="1"/>
          </p:cNvSpPr>
          <p:nvPr>
            <p:ph type="body" idx="1"/>
          </p:nvPr>
        </p:nvSpPr>
        <p:spPr>
          <a:xfrm>
            <a:off x="2339975" y="1857364"/>
            <a:ext cx="5862638" cy="3557588"/>
          </a:xfrm>
        </p:spPr>
        <p:txBody>
          <a:bodyPr/>
          <a:lstStyle/>
          <a:p>
            <a:pPr marL="990600" lvl="1" indent="-533400" eaLnBrk="1" hangingPunct="1">
              <a:buFont typeface="Arial" charset="0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METODOLOGIJA</a:t>
            </a:r>
            <a:endParaRPr lang="sr-Cyrl-CS" sz="2000" b="1" dirty="0">
              <a:solidFill>
                <a:schemeClr val="bg1"/>
              </a:solidFill>
            </a:endParaRP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sr-Latn-RS" sz="2000" b="1" dirty="0" smtClean="0">
                <a:solidFill>
                  <a:schemeClr val="bg1"/>
                </a:solidFill>
              </a:rPr>
              <a:t>KARAKTERISTIKE STRANIH TURISTA</a:t>
            </a:r>
            <a:endParaRPr lang="en-US" sz="2000" b="1" dirty="0">
              <a:solidFill>
                <a:schemeClr val="bg1"/>
              </a:solidFill>
            </a:endParaRP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sr-Latn-RS" sz="2000" b="1" dirty="0" smtClean="0">
                <a:solidFill>
                  <a:schemeClr val="bg1"/>
                </a:solidFill>
              </a:rPr>
              <a:t>ISKUSTVA PRETHODNIH TURISTIČKIH POSETA SRBIJI</a:t>
            </a:r>
            <a:endParaRPr lang="en-US" sz="2000" b="1" dirty="0">
              <a:solidFill>
                <a:schemeClr val="bg1"/>
              </a:solidFill>
            </a:endParaRP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sr-Latn-RS" sz="2000" b="1" dirty="0" smtClean="0">
                <a:solidFill>
                  <a:schemeClr val="bg1"/>
                </a:solidFill>
              </a:rPr>
              <a:t>PODACI O TRENUTNOM BORAVKU U SRBIJI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US" sz="2000" b="1" dirty="0" smtClean="0">
                <a:solidFill>
                  <a:schemeClr val="bg1"/>
                </a:solidFill>
              </a:rPr>
              <a:t>IZVORI </a:t>
            </a:r>
            <a:r>
              <a:rPr lang="en-US" sz="2000" b="1" dirty="0">
                <a:solidFill>
                  <a:schemeClr val="bg1"/>
                </a:solidFill>
              </a:rPr>
              <a:t>INFORMISANJA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MOTIVI I KARAKTERISTIKE PUTOVANJA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TROŠKOVI PUTOVANJA</a:t>
            </a:r>
          </a:p>
          <a:p>
            <a:pPr marL="990600" lvl="1" indent="-533400" eaLnBrk="1" hangingPunct="1">
              <a:buFont typeface="Arial" charset="0"/>
              <a:buAutoNum type="arabicPeriod"/>
            </a:pPr>
            <a:r>
              <a:rPr lang="en-US" sz="2000" b="1" dirty="0">
                <a:solidFill>
                  <a:schemeClr val="bg1"/>
                </a:solidFill>
              </a:rPr>
              <a:t>OPŠTE </a:t>
            </a:r>
            <a:r>
              <a:rPr lang="en-US" sz="2000" b="1" dirty="0" smtClean="0">
                <a:solidFill>
                  <a:schemeClr val="bg1"/>
                </a:solidFill>
              </a:rPr>
              <a:t>ZADOVOLJSTVO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38100" y="682625"/>
            <a:ext cx="9036050" cy="4762500"/>
            <a:chOff x="38100" y="682625"/>
            <a:chExt cx="9036050" cy="4762500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38100" y="765175"/>
              <a:ext cx="903605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063" y="1515449"/>
                <a:ext cx="355875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9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1448694"/>
                </p:ext>
              </p:extLst>
            </p:nvPr>
          </p:nvGraphicFramePr>
          <p:xfrm>
            <a:off x="322263" y="682625"/>
            <a:ext cx="8501062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2048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NAJČEŠĆE KORIŠĆENI INTERNET SAJTOVI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924" y="5544901"/>
            <a:ext cx="6544977" cy="510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C1_8.1 Šta ste koristili kao izvore informisanja o turističkoj destinaciji (Internet sajt TOS-a i sajtove destinacije koju želite da posetite)?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N= 1309 (</a:t>
            </a:r>
            <a:r>
              <a:rPr lang="it-IT" sz="1000" dirty="0">
                <a:latin typeface="+mj-lt"/>
              </a:rPr>
              <a:t>Strani turisti koji navode Internet sajtove  kao izvor informisanja</a:t>
            </a:r>
            <a:r>
              <a:rPr lang="sr-Latn-RS" sz="1000" dirty="0">
                <a:latin typeface="+mj-lt"/>
              </a:rPr>
              <a:t>; 64% populacije stranih turista) </a:t>
            </a:r>
          </a:p>
        </p:txBody>
      </p:sp>
    </p:spTree>
    <p:extLst>
      <p:ext uri="{BB962C8B-B14F-4D97-AF65-F5344CB8AC3E}">
        <p14:creationId xmlns:p14="http://schemas.microsoft.com/office/powerpoint/2010/main" val="33304936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48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2400" b="1" dirty="0">
                <a:solidFill>
                  <a:srgbClr val="D51D2A"/>
                </a:solidFill>
                <a:latin typeface="Calibri" pitchFamily="34" charset="0"/>
              </a:rPr>
              <a:t>NAJČEŠĆE KORIŠĆENI INTERNET SAJTOVI </a:t>
            </a:r>
            <a:r>
              <a:rPr lang="sr-Latn-RS" sz="2400" b="1" dirty="0" smtClean="0">
                <a:solidFill>
                  <a:srgbClr val="D51D2A"/>
                </a:solidFill>
                <a:latin typeface="Calibri" pitchFamily="34" charset="0"/>
              </a:rPr>
              <a:t>U KATEGORIJI </a:t>
            </a:r>
            <a:r>
              <a:rPr lang="en-US" sz="2400" b="1" dirty="0" smtClean="0">
                <a:solidFill>
                  <a:srgbClr val="D51D2A"/>
                </a:solidFill>
                <a:latin typeface="Calibri" pitchFamily="34" charset="0"/>
              </a:rPr>
              <a:t>"INTERNET </a:t>
            </a:r>
            <a:endParaRPr lang="sr-Latn-RS" sz="2400" b="1" dirty="0" smtClean="0">
              <a:solidFill>
                <a:srgbClr val="D51D2A"/>
              </a:solidFill>
              <a:latin typeface="Calibri" pitchFamily="34" charset="0"/>
            </a:endParaRPr>
          </a:p>
          <a:p>
            <a:pPr marL="838200" indent="-838200"/>
            <a:r>
              <a:rPr lang="en-US" sz="2400" b="1" dirty="0" smtClean="0">
                <a:solidFill>
                  <a:srgbClr val="D51D2A"/>
                </a:solidFill>
                <a:latin typeface="Calibri" pitchFamily="34" charset="0"/>
              </a:rPr>
              <a:t>SAJTOVI UGOSTITELJSKIH OBJEKATA I OBJEKATA ZA SMEŠTAJ"</a:t>
            </a:r>
            <a:endParaRPr lang="sr-Latn-RS" sz="24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924" y="5544901"/>
            <a:ext cx="6544977" cy="510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Koje sajtove iz ove kategorije ste posetili_Internet sajtovi ugostiteljskih objekata i objekata za smeštaj?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N= 560 (</a:t>
            </a:r>
            <a:r>
              <a:rPr lang="it-IT" sz="1000" dirty="0">
                <a:latin typeface="+mj-lt"/>
              </a:rPr>
              <a:t>Strani turisti koji navode Strani turisti koji navode Internet </a:t>
            </a:r>
            <a:r>
              <a:rPr lang="sr-Latn-RS" sz="1000" dirty="0">
                <a:latin typeface="+mj-lt"/>
              </a:rPr>
              <a:t>sajtove ugostiteljskih objekata i objekata za smeštaj </a:t>
            </a:r>
            <a:r>
              <a:rPr lang="it-IT" sz="1000" dirty="0">
                <a:latin typeface="+mj-lt"/>
              </a:rPr>
              <a:t>kao izvor informisanja</a:t>
            </a:r>
            <a:r>
              <a:rPr lang="sr-Latn-RS" sz="1000" dirty="0">
                <a:latin typeface="+mj-lt"/>
              </a:rPr>
              <a:t>; 27% populacije stranih turista) </a:t>
            </a:r>
          </a:p>
        </p:txBody>
      </p:sp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133432"/>
              </p:ext>
            </p:extLst>
          </p:nvPr>
        </p:nvGraphicFramePr>
        <p:xfrm>
          <a:off x="727075" y="908050"/>
          <a:ext cx="7834313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943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3"/>
          <p:cNvGrpSpPr>
            <a:grpSpLocks/>
          </p:cNvGrpSpPr>
          <p:nvPr/>
        </p:nvGrpSpPr>
        <p:grpSpPr bwMode="auto">
          <a:xfrm>
            <a:off x="38100" y="857232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778830"/>
              </p:ext>
            </p:extLst>
          </p:nvPr>
        </p:nvGraphicFramePr>
        <p:xfrm>
          <a:off x="322263" y="682625"/>
          <a:ext cx="8501062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lvl="0" indent="-838200"/>
            <a:r>
              <a:rPr lang="sr-Latn-RS" sz="2000" b="1" dirty="0" smtClean="0">
                <a:solidFill>
                  <a:srgbClr val="D51D2A"/>
                </a:solidFill>
                <a:latin typeface="Calibri" pitchFamily="34" charset="0"/>
              </a:rPr>
              <a:t>NAJČEŠĆE KORIŠĆENI SAJTOVI U KATEGORIJI </a:t>
            </a:r>
            <a:r>
              <a:rPr lang="en-US" sz="2000" b="1" dirty="0" smtClean="0">
                <a:solidFill>
                  <a:srgbClr val="D51D2A"/>
                </a:solidFill>
                <a:latin typeface="Calibri" pitchFamily="34" charset="0"/>
              </a:rPr>
              <a:t>"INTERNET SAJTOVI KOJI NISU </a:t>
            </a:r>
            <a:endParaRPr lang="sr-Latn-RS" sz="2000" b="1" dirty="0" smtClean="0">
              <a:solidFill>
                <a:srgbClr val="D51D2A"/>
              </a:solidFill>
              <a:latin typeface="Calibri" pitchFamily="34" charset="0"/>
            </a:endParaRPr>
          </a:p>
          <a:p>
            <a:pPr marL="838200" lvl="0" indent="-838200"/>
            <a:r>
              <a:rPr lang="en-US" sz="2000" b="1" dirty="0" smtClean="0">
                <a:solidFill>
                  <a:srgbClr val="D51D2A"/>
                </a:solidFill>
                <a:latin typeface="Calibri" pitchFamily="34" charset="0"/>
              </a:rPr>
              <a:t>SPECIJALIZOVANI ZA TURIZAM"</a:t>
            </a:r>
            <a:endParaRPr lang="sr-Latn-RS" sz="20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924" y="5544901"/>
            <a:ext cx="6544977" cy="510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Koje sajtove iz ove kategorije ste posetili_Internet sajtovi koji nisu specijalizovani za turizam?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N= 486 (</a:t>
            </a:r>
            <a:r>
              <a:rPr lang="it-IT" sz="1000" dirty="0">
                <a:latin typeface="+mj-lt"/>
              </a:rPr>
              <a:t>Strani turisti koji navode Strani turisti koji navode Internet </a:t>
            </a:r>
            <a:r>
              <a:rPr lang="sr-Latn-RS" sz="1000" dirty="0">
                <a:latin typeface="+mj-lt"/>
              </a:rPr>
              <a:t>sajtove nespecijalizovane za turizam </a:t>
            </a:r>
            <a:r>
              <a:rPr lang="it-IT" sz="1000" dirty="0">
                <a:latin typeface="+mj-lt"/>
              </a:rPr>
              <a:t>kao izvor informisanja</a:t>
            </a:r>
            <a:r>
              <a:rPr lang="sr-Latn-RS" sz="1000" dirty="0">
                <a:latin typeface="+mj-lt"/>
              </a:rPr>
              <a:t>; 24% populacije stranih turista) </a:t>
            </a:r>
          </a:p>
        </p:txBody>
      </p:sp>
    </p:spTree>
    <p:extLst>
      <p:ext uri="{BB962C8B-B14F-4D97-AF65-F5344CB8AC3E}">
        <p14:creationId xmlns:p14="http://schemas.microsoft.com/office/powerpoint/2010/main" val="3126730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48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2400" b="1" dirty="0">
                <a:solidFill>
                  <a:srgbClr val="D51D2A"/>
                </a:solidFill>
                <a:latin typeface="Calibri" pitchFamily="34" charset="0"/>
              </a:rPr>
              <a:t>NAJČEŠĆE KORIŠĆENI </a:t>
            </a:r>
            <a:r>
              <a:rPr lang="sr-Latn-RS" sz="2400" b="1" dirty="0" smtClean="0">
                <a:solidFill>
                  <a:srgbClr val="D51D2A"/>
                </a:solidFill>
                <a:latin typeface="Calibri" pitchFamily="34" charset="0"/>
              </a:rPr>
              <a:t>SAJTOVI U KATEGORIJI </a:t>
            </a:r>
            <a:r>
              <a:rPr lang="en-US" sz="2400" b="1" dirty="0" smtClean="0">
                <a:solidFill>
                  <a:srgbClr val="D51D2A"/>
                </a:solidFill>
                <a:latin typeface="Calibri" pitchFamily="34" charset="0"/>
              </a:rPr>
              <a:t>"INTERNET SAJTOVI </a:t>
            </a:r>
            <a:endParaRPr lang="sr-Latn-RS" sz="2400" b="1" dirty="0" smtClean="0">
              <a:solidFill>
                <a:srgbClr val="D51D2A"/>
              </a:solidFill>
              <a:latin typeface="Calibri" pitchFamily="34" charset="0"/>
            </a:endParaRPr>
          </a:p>
          <a:p>
            <a:pPr marL="838200" indent="-838200"/>
            <a:r>
              <a:rPr lang="en-US" sz="2400" b="1" dirty="0" smtClean="0">
                <a:solidFill>
                  <a:srgbClr val="D51D2A"/>
                </a:solidFill>
                <a:latin typeface="Calibri" pitchFamily="34" charset="0"/>
              </a:rPr>
              <a:t>SPECIJALIZOVANI ZA TURIZAM"</a:t>
            </a:r>
            <a:endParaRPr lang="sr-Latn-RS" sz="24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924" y="5544901"/>
            <a:ext cx="6544977" cy="510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Koje sajtove iz ove kategorije ste posetili_Internet sajtovi specijalizovani za turizam?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N= 448 (</a:t>
            </a:r>
            <a:r>
              <a:rPr lang="it-IT" sz="1000" dirty="0">
                <a:latin typeface="+mj-lt"/>
              </a:rPr>
              <a:t>Strani turisti koji navode Strani turisti koji navode Internet </a:t>
            </a:r>
            <a:r>
              <a:rPr lang="sr-Latn-RS" sz="1000" dirty="0">
                <a:latin typeface="+mj-lt"/>
              </a:rPr>
              <a:t>sajtove specijalizovane za turizam </a:t>
            </a:r>
            <a:r>
              <a:rPr lang="it-IT" sz="1000" dirty="0">
                <a:latin typeface="+mj-lt"/>
              </a:rPr>
              <a:t>kao izvor informisanja</a:t>
            </a:r>
            <a:r>
              <a:rPr lang="sr-Latn-RS" sz="1000" dirty="0">
                <a:latin typeface="+mj-lt"/>
              </a:rPr>
              <a:t>; 22% populacije stranih turista) </a:t>
            </a:r>
          </a:p>
        </p:txBody>
      </p:sp>
      <p:graphicFrame>
        <p:nvGraphicFramePr>
          <p:cNvPr id="10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262574"/>
              </p:ext>
            </p:extLst>
          </p:nvPr>
        </p:nvGraphicFramePr>
        <p:xfrm>
          <a:off x="727075" y="908050"/>
          <a:ext cx="7834313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0682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2066703"/>
              </p:ext>
            </p:extLst>
          </p:nvPr>
        </p:nvGraphicFramePr>
        <p:xfrm>
          <a:off x="322263" y="682625"/>
          <a:ext cx="8501062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2400" b="1" dirty="0">
                <a:solidFill>
                  <a:srgbClr val="D51D2A"/>
                </a:solidFill>
                <a:latin typeface="Calibri" pitchFamily="34" charset="0"/>
              </a:rPr>
              <a:t>NAJČEŠĆE KORIŠĆENE </a:t>
            </a:r>
            <a:r>
              <a:rPr lang="sr-Latn-RS" sz="2400" b="1" dirty="0" smtClean="0">
                <a:solidFill>
                  <a:srgbClr val="D51D2A"/>
                </a:solidFill>
                <a:latin typeface="Calibri" pitchFamily="34" charset="0"/>
              </a:rPr>
              <a:t>SAJTOVI U KATEGORIJI “DRUŠTVENE MREŽE”</a:t>
            </a:r>
            <a:endParaRPr lang="sr-Latn-RS" sz="24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924" y="5544901"/>
            <a:ext cx="6544977" cy="510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Koje sajtove iz ove kategorije ste posetili_Društvene mreže?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N= 267 (</a:t>
            </a:r>
            <a:r>
              <a:rPr lang="it-IT" sz="1000" dirty="0">
                <a:latin typeface="+mj-lt"/>
              </a:rPr>
              <a:t>Strani turisti koji navode Strani turisti koji navode </a:t>
            </a:r>
            <a:r>
              <a:rPr lang="sr-Latn-RS" sz="1000" dirty="0">
                <a:latin typeface="+mj-lt"/>
              </a:rPr>
              <a:t>društvene mreže </a:t>
            </a:r>
            <a:r>
              <a:rPr lang="it-IT" sz="1000" dirty="0">
                <a:latin typeface="+mj-lt"/>
              </a:rPr>
              <a:t>kao izvor informisanja</a:t>
            </a:r>
            <a:r>
              <a:rPr lang="sr-Latn-RS" sz="1000" dirty="0">
                <a:latin typeface="+mj-lt"/>
              </a:rPr>
              <a:t>; 13% populacije stranih turista) </a:t>
            </a:r>
          </a:p>
        </p:txBody>
      </p:sp>
    </p:spTree>
    <p:extLst>
      <p:ext uri="{BB962C8B-B14F-4D97-AF65-F5344CB8AC3E}">
        <p14:creationId xmlns:p14="http://schemas.microsoft.com/office/powerpoint/2010/main" val="324044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9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152832"/>
              </p:ext>
            </p:extLst>
          </p:nvPr>
        </p:nvGraphicFramePr>
        <p:xfrm>
          <a:off x="322263" y="682625"/>
          <a:ext cx="8501062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2000" b="1" dirty="0" smtClean="0">
                <a:solidFill>
                  <a:srgbClr val="D51D2A"/>
                </a:solidFill>
                <a:latin typeface="Calibri" pitchFamily="34" charset="0"/>
              </a:rPr>
              <a:t>NAJČEŠĆE KORIŠĆENI SAJTOVI U KATEGORIJI “INTERNET SAJT TOS-a I SAJTOVI</a:t>
            </a:r>
          </a:p>
          <a:p>
            <a:pPr marL="838200" indent="-838200"/>
            <a:r>
              <a:rPr lang="sr-Latn-RS" sz="2000" b="1" dirty="0" smtClean="0">
                <a:solidFill>
                  <a:srgbClr val="D51D2A"/>
                </a:solidFill>
                <a:latin typeface="Calibri" pitchFamily="34" charset="0"/>
              </a:rPr>
              <a:t>IZ LOKALNIH DESTINACIJA</a:t>
            </a:r>
            <a:r>
              <a:rPr lang="en-US" sz="2000" b="1" dirty="0" smtClean="0">
                <a:solidFill>
                  <a:srgbClr val="D51D2A"/>
                </a:solidFill>
                <a:latin typeface="Calibri" pitchFamily="34" charset="0"/>
              </a:rPr>
              <a:t>”</a:t>
            </a:r>
            <a:endParaRPr lang="sr-Latn-RS" sz="20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7924" y="5544901"/>
            <a:ext cx="6544977" cy="510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Koje sajtove iz kategorije lokalnih turističkih agencija ste posetili?</a:t>
            </a:r>
          </a:p>
          <a:p>
            <a:pPr>
              <a:defRPr/>
            </a:pPr>
            <a:r>
              <a:rPr lang="sr-Latn-RS" sz="1000" dirty="0">
                <a:latin typeface="+mj-lt"/>
              </a:rPr>
              <a:t>N= 223 (</a:t>
            </a:r>
            <a:r>
              <a:rPr lang="it-IT" sz="1000" dirty="0">
                <a:latin typeface="+mj-lt"/>
              </a:rPr>
              <a:t>Strani turisti koji navode Strani turisti koji navode Internet sajt TOS i sajtove lokalnih turističkih agencija</a:t>
            </a:r>
            <a:r>
              <a:rPr lang="sr-Latn-RS" sz="1000" dirty="0">
                <a:latin typeface="+mj-lt"/>
              </a:rPr>
              <a:t> </a:t>
            </a:r>
            <a:r>
              <a:rPr lang="it-IT" sz="1000" dirty="0">
                <a:latin typeface="+mj-lt"/>
              </a:rPr>
              <a:t>kao izvor informisanja</a:t>
            </a:r>
            <a:r>
              <a:rPr lang="sr-Latn-RS" sz="1000" dirty="0">
                <a:latin typeface="+mj-lt"/>
              </a:rPr>
              <a:t>; 11% populacije stranih turista) </a:t>
            </a:r>
          </a:p>
        </p:txBody>
      </p:sp>
    </p:spTree>
    <p:extLst>
      <p:ext uri="{BB962C8B-B14F-4D97-AF65-F5344CB8AC3E}">
        <p14:creationId xmlns:p14="http://schemas.microsoft.com/office/powerpoint/2010/main" val="116978092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" y="682625"/>
            <a:ext cx="9036050" cy="4762500"/>
            <a:chOff x="38100" y="682625"/>
            <a:chExt cx="9036050" cy="4762500"/>
          </a:xfrm>
        </p:grpSpPr>
        <p:grpSp>
          <p:nvGrpSpPr>
            <p:cNvPr id="21506" name="Group 33"/>
            <p:cNvGrpSpPr>
              <a:grpSpLocks/>
            </p:cNvGrpSpPr>
            <p:nvPr/>
          </p:nvGrpSpPr>
          <p:grpSpPr bwMode="auto">
            <a:xfrm>
              <a:off x="38100" y="765175"/>
              <a:ext cx="903605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063" y="1515449"/>
                <a:ext cx="355875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50221187"/>
                </p:ext>
              </p:extLst>
            </p:nvPr>
          </p:nvGraphicFramePr>
          <p:xfrm>
            <a:off x="322263" y="682625"/>
            <a:ext cx="8501062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589241"/>
            <a:ext cx="6480175" cy="4940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C2. Koji Vam je izvor informacija o ovoj turističkoj destinaciji najviše pomogao da dodjete do informacija koje su vam bile potrebne?  </a:t>
            </a:r>
            <a:r>
              <a:rPr lang="sr-Latn-RS" sz="1000" dirty="0" smtClean="0">
                <a:latin typeface="+mj-lt"/>
              </a:rPr>
              <a:t>Moguće je do 3 odgovora.</a:t>
            </a:r>
            <a:endParaRPr lang="sr-Latn-RS" sz="1000" dirty="0">
              <a:latin typeface="+mj-lt"/>
            </a:endParaRP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sp>
        <p:nvSpPr>
          <p:cNvPr id="21509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IZVOR INFORMACIJA OD NAJVEĆE POMOĆI – Top 15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2531" name="Rectangle 3"/>
          <p:cNvSpPr txBox="1">
            <a:spLocks/>
          </p:cNvSpPr>
          <p:nvPr/>
        </p:nvSpPr>
        <p:spPr bwMode="auto">
          <a:xfrm>
            <a:off x="2339975" y="1900238"/>
            <a:ext cx="6000750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MOTIVI I KARAKTERISTIKE PUTOVANJA</a:t>
            </a:r>
            <a:endParaRPr lang="sr-Cyrl-CS" sz="5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6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" y="682625"/>
            <a:ext cx="9036050" cy="4762500"/>
            <a:chOff x="38100" y="682625"/>
            <a:chExt cx="9036050" cy="4762500"/>
          </a:xfrm>
        </p:grpSpPr>
        <p:grpSp>
          <p:nvGrpSpPr>
            <p:cNvPr id="23554" name="Group 33"/>
            <p:cNvGrpSpPr>
              <a:grpSpLocks/>
            </p:cNvGrpSpPr>
            <p:nvPr/>
          </p:nvGrpSpPr>
          <p:grpSpPr bwMode="auto">
            <a:xfrm>
              <a:off x="38100" y="765175"/>
              <a:ext cx="903605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063" y="1515449"/>
                <a:ext cx="355875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42165555"/>
                </p:ext>
              </p:extLst>
            </p:nvPr>
          </p:nvGraphicFramePr>
          <p:xfrm>
            <a:off x="322263" y="682625"/>
            <a:ext cx="8501062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C4. Navedite molim Vas razloge zbog kojih ste posetili ovu turističku destinaciju?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</a:t>
            </a:r>
            <a:r>
              <a:rPr lang="pt-BR" sz="1000" dirty="0" smtClean="0">
                <a:latin typeface="+mj-lt"/>
              </a:rPr>
              <a:t>turista)</a:t>
            </a:r>
            <a:r>
              <a:rPr lang="sr-Latn-RS" sz="1000" dirty="0" smtClean="0">
                <a:latin typeface="+mj-lt"/>
              </a:rPr>
              <a:t>. Maksimum do 3 odgovora.</a:t>
            </a:r>
            <a:endParaRPr lang="sr-Latn-RS" sz="1000" dirty="0">
              <a:latin typeface="+mj-lt"/>
            </a:endParaRPr>
          </a:p>
        </p:txBody>
      </p:sp>
      <p:sp>
        <p:nvSpPr>
          <p:cNvPr id="23557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RAZLOZI ZA POSETU </a:t>
            </a:r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DESTINACIJI 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38100" y="682625"/>
            <a:ext cx="9036050" cy="4762500"/>
            <a:chOff x="38100" y="682625"/>
            <a:chExt cx="9036050" cy="4762500"/>
          </a:xfrm>
        </p:grpSpPr>
        <p:grpSp>
          <p:nvGrpSpPr>
            <p:cNvPr id="3" name="Group 33"/>
            <p:cNvGrpSpPr>
              <a:grpSpLocks/>
            </p:cNvGrpSpPr>
            <p:nvPr/>
          </p:nvGrpSpPr>
          <p:grpSpPr bwMode="auto">
            <a:xfrm>
              <a:off x="38100" y="765175"/>
              <a:ext cx="903605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063" y="1515449"/>
                <a:ext cx="355875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642165555"/>
                </p:ext>
              </p:extLst>
            </p:nvPr>
          </p:nvGraphicFramePr>
          <p:xfrm>
            <a:off x="322263" y="682625"/>
            <a:ext cx="8501062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C4. Navedite molim Vas razloge zbog kojih ste posetili ovu turističku destinaciju?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sp>
        <p:nvSpPr>
          <p:cNvPr id="23557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RAZLOZI ZA POSETU </a:t>
            </a:r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DESTINACIJI-</a:t>
            </a:r>
            <a:r>
              <a:rPr lang="en-US" sz="3200" b="1" dirty="0" smtClean="0">
                <a:solidFill>
                  <a:srgbClr val="D51D2A"/>
                </a:solidFill>
                <a:latin typeface="Calibri" pitchFamily="34" charset="0"/>
              </a:rPr>
              <a:t>NAJVAŽNIJI RAZLOG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2285984" y="1857364"/>
            <a:ext cx="5862638" cy="3557587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sr-Latn-RS" sz="6000" b="1" dirty="0">
                <a:solidFill>
                  <a:schemeClr val="bg1"/>
                </a:solidFill>
              </a:rPr>
              <a:t>METODOLOGIJA</a:t>
            </a:r>
            <a:endParaRPr lang="sr-Cyrl-CS" sz="60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1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9122358"/>
              </p:ext>
            </p:extLst>
          </p:nvPr>
        </p:nvGraphicFramePr>
        <p:xfrm>
          <a:off x="323850" y="684213"/>
          <a:ext cx="8496300" cy="469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C3. Na koji način ste organizovali ovo putovanje?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sp>
        <p:nvSpPr>
          <p:cNvPr id="2458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ORGANIZACIJA PUTOVANJA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33"/>
          <p:cNvGrpSpPr>
            <a:grpSpLocks/>
          </p:cNvGrpSpPr>
          <p:nvPr/>
        </p:nvGrpSpPr>
        <p:grpSpPr bwMode="auto">
          <a:xfrm>
            <a:off x="323850" y="908050"/>
            <a:ext cx="8640763" cy="4537075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442" y="1515294"/>
              <a:ext cx="3558371" cy="1184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732463"/>
            <a:ext cx="6480175" cy="350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C9. S kim ste bili na toj turističkoj destinaciji?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r>
              <a:rPr lang="sr-Latn-RS" sz="1000" dirty="0" smtClean="0">
                <a:latin typeface="+mj-lt"/>
              </a:rPr>
              <a:t>. Moguće je više odgovora.</a:t>
            </a:r>
            <a:endParaRPr lang="sr-Latn-RS" sz="1000" dirty="0">
              <a:latin typeface="+mj-lt"/>
            </a:endParaRPr>
          </a:p>
        </p:txBody>
      </p:sp>
      <p:sp>
        <p:nvSpPr>
          <p:cNvPr id="25604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SA KIM STE PUTOVALI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273525"/>
              </p:ext>
            </p:extLst>
          </p:nvPr>
        </p:nvGraphicFramePr>
        <p:xfrm>
          <a:off x="377825" y="908050"/>
          <a:ext cx="7835900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33"/>
          <p:cNvGrpSpPr>
            <a:grpSpLocks/>
          </p:cNvGrpSpPr>
          <p:nvPr/>
        </p:nvGrpSpPr>
        <p:grpSpPr bwMode="auto">
          <a:xfrm>
            <a:off x="323850" y="908050"/>
            <a:ext cx="8640763" cy="4537075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442" y="1515294"/>
              <a:ext cx="3558371" cy="1184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732463"/>
            <a:ext cx="6480175" cy="350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C11. Koje ste prevozno sredstvo koristili da odete i da se vratite sa ovog turističkog putovanja?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r>
              <a:rPr lang="sr-Latn-RS" sz="1000" dirty="0" smtClean="0">
                <a:latin typeface="+mj-lt"/>
              </a:rPr>
              <a:t>. Moguće je više odgovora.</a:t>
            </a:r>
            <a:endParaRPr lang="sr-Latn-RS" sz="1000" dirty="0">
              <a:latin typeface="+mj-lt"/>
            </a:endParaRPr>
          </a:p>
        </p:txBody>
      </p:sp>
      <p:sp>
        <p:nvSpPr>
          <p:cNvPr id="26628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KORIŠĆENO PREVOZNO SREDSTVO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265962"/>
              </p:ext>
            </p:extLst>
          </p:nvPr>
        </p:nvGraphicFramePr>
        <p:xfrm>
          <a:off x="322263" y="682625"/>
          <a:ext cx="8501062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" y="682625"/>
            <a:ext cx="9036050" cy="4762500"/>
            <a:chOff x="38100" y="682625"/>
            <a:chExt cx="9036050" cy="4762500"/>
          </a:xfrm>
        </p:grpSpPr>
        <p:grpSp>
          <p:nvGrpSpPr>
            <p:cNvPr id="29698" name="Group 33"/>
            <p:cNvGrpSpPr>
              <a:grpSpLocks/>
            </p:cNvGrpSpPr>
            <p:nvPr/>
          </p:nvGrpSpPr>
          <p:grpSpPr bwMode="auto">
            <a:xfrm>
              <a:off x="38100" y="765175"/>
              <a:ext cx="903605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063" y="1515449"/>
                <a:ext cx="355875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80153218"/>
                </p:ext>
              </p:extLst>
            </p:nvPr>
          </p:nvGraphicFramePr>
          <p:xfrm>
            <a:off x="322263" y="682625"/>
            <a:ext cx="8501062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C17. Koje ste sve dodatne sadržaje, pored smeštaja, koristili u navedenoj turističkoj destinaciji? 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r>
              <a:rPr lang="sr-Latn-RS" sz="1000" dirty="0" smtClean="0">
                <a:latin typeface="+mj-lt"/>
              </a:rPr>
              <a:t>. Moguće je više odgovora.</a:t>
            </a:r>
            <a:endParaRPr lang="sr-Latn-RS" sz="1000" dirty="0">
              <a:latin typeface="+mj-lt"/>
            </a:endParaRPr>
          </a:p>
        </p:txBody>
      </p:sp>
      <p:sp>
        <p:nvSpPr>
          <p:cNvPr id="2970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>
                <a:solidFill>
                  <a:srgbClr val="D51D2A"/>
                </a:solidFill>
                <a:latin typeface="Calibri" pitchFamily="34" charset="0"/>
              </a:rPr>
              <a:t>KORIŠĆENI DODATNI </a:t>
            </a:r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SADRŽAJI</a:t>
            </a:r>
            <a:r>
              <a:rPr lang="en-US" sz="3200" b="1" dirty="0" smtClean="0">
                <a:solidFill>
                  <a:srgbClr val="D51D2A"/>
                </a:solidFill>
                <a:latin typeface="Calibri" pitchFamily="34" charset="0"/>
              </a:rPr>
              <a:t> U DESTINACIJI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0723" name="Rectangle 3"/>
          <p:cNvSpPr txBox="1">
            <a:spLocks/>
          </p:cNvSpPr>
          <p:nvPr/>
        </p:nvSpPr>
        <p:spPr bwMode="auto">
          <a:xfrm>
            <a:off x="2339975" y="1900238"/>
            <a:ext cx="6000750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TROŠKOVI PUTOVANJA</a:t>
            </a:r>
            <a:endParaRPr lang="sr-Cyrl-CS" sz="5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7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33"/>
          <p:cNvGrpSpPr>
            <a:grpSpLocks/>
          </p:cNvGrpSpPr>
          <p:nvPr/>
        </p:nvGrpSpPr>
        <p:grpSpPr bwMode="auto">
          <a:xfrm>
            <a:off x="323850" y="765175"/>
            <a:ext cx="8569325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2970" y="1515449"/>
              <a:ext cx="3558843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en-US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77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PROSEČNA POTROŠNJA </a:t>
            </a:r>
          </a:p>
        </p:txBody>
      </p:sp>
      <p:grpSp>
        <p:nvGrpSpPr>
          <p:cNvPr id="32772" name="Group 8"/>
          <p:cNvGrpSpPr>
            <a:grpSpLocks/>
          </p:cNvGrpSpPr>
          <p:nvPr/>
        </p:nvGrpSpPr>
        <p:grpSpPr bwMode="auto">
          <a:xfrm>
            <a:off x="1588" y="938213"/>
            <a:ext cx="8386762" cy="1181100"/>
            <a:chOff x="1588" y="938312"/>
            <a:chExt cx="8386836" cy="1181471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1588" y="938312"/>
              <a:ext cx="827094" cy="820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7"/>
            <p:cNvSpPr>
              <a:spLocks/>
            </p:cNvSpPr>
            <p:nvPr/>
          </p:nvSpPr>
          <p:spPr bwMode="auto">
            <a:xfrm flipH="1">
              <a:off x="190502" y="1222563"/>
              <a:ext cx="639769" cy="8972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184152" y="1297200"/>
              <a:ext cx="8204272" cy="8225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sr-Latn-RS" b="1" dirty="0">
                  <a:solidFill>
                    <a:schemeClr val="bg1"/>
                  </a:solidFill>
                  <a:latin typeface="+mj-lt"/>
                </a:rPr>
                <a:t>ZA TROŠKOVE </a:t>
              </a:r>
              <a:r>
                <a:rPr lang="sr-Latn-RS" b="1" dirty="0" smtClean="0">
                  <a:solidFill>
                    <a:schemeClr val="bg1"/>
                  </a:solidFill>
                  <a:latin typeface="+mj-lt"/>
                </a:rPr>
                <a:t>PREVOZA</a:t>
              </a:r>
              <a:r>
                <a:rPr lang="sr-Latn-RS" b="1" dirty="0">
                  <a:solidFill>
                    <a:schemeClr val="bg1"/>
                  </a:solidFill>
                  <a:latin typeface="+mj-lt"/>
                </a:rPr>
                <a:t>			</a:t>
              </a:r>
              <a:r>
                <a:rPr lang="sr-Latn-RS" sz="2800" b="1" dirty="0">
                  <a:solidFill>
                    <a:schemeClr val="bg1"/>
                  </a:solidFill>
                  <a:latin typeface="+mj-lt"/>
                </a:rPr>
                <a:t>U PROSEKU 247,3 €</a:t>
              </a:r>
              <a:endParaRPr lang="en-US" sz="28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2773" name="Group 7"/>
          <p:cNvGrpSpPr>
            <a:grpSpLocks/>
          </p:cNvGrpSpPr>
          <p:nvPr/>
        </p:nvGrpSpPr>
        <p:grpSpPr bwMode="auto">
          <a:xfrm>
            <a:off x="1588" y="2493963"/>
            <a:ext cx="8386762" cy="1181100"/>
            <a:chOff x="1588" y="2620269"/>
            <a:chExt cx="8386836" cy="1181471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588" y="2620269"/>
              <a:ext cx="827094" cy="820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7"/>
            <p:cNvSpPr>
              <a:spLocks/>
            </p:cNvSpPr>
            <p:nvPr/>
          </p:nvSpPr>
          <p:spPr bwMode="auto">
            <a:xfrm flipH="1">
              <a:off x="190502" y="2904520"/>
              <a:ext cx="639769" cy="8972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Rectangle 8"/>
            <p:cNvSpPr>
              <a:spLocks noChangeArrowheads="1"/>
            </p:cNvSpPr>
            <p:nvPr/>
          </p:nvSpPr>
          <p:spPr bwMode="auto">
            <a:xfrm>
              <a:off x="184152" y="2979157"/>
              <a:ext cx="8204272" cy="8225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sr-Latn-RS" b="1" dirty="0">
                  <a:solidFill>
                    <a:schemeClr val="bg1"/>
                  </a:solidFill>
                  <a:latin typeface="+mj-lt"/>
                </a:rPr>
                <a:t>ZA TROŠKOVE SMEŠTAJA			</a:t>
              </a:r>
              <a:r>
                <a:rPr lang="sr-Latn-RS" sz="2800" b="1" dirty="0">
                  <a:solidFill>
                    <a:schemeClr val="bg1"/>
                  </a:solidFill>
                  <a:latin typeface="+mj-lt"/>
                </a:rPr>
                <a:t>U PROSEKU 182,8 €</a:t>
              </a:r>
              <a:endParaRPr lang="en-US" sz="28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-15875" y="4022725"/>
            <a:ext cx="8404225" cy="1181100"/>
            <a:chOff x="-15304" y="4022329"/>
            <a:chExt cx="8403728" cy="1181471"/>
          </a:xfrm>
        </p:grpSpPr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-15304" y="4022329"/>
              <a:ext cx="827039" cy="8209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7"/>
            <p:cNvSpPr>
              <a:spLocks/>
            </p:cNvSpPr>
            <p:nvPr/>
          </p:nvSpPr>
          <p:spPr bwMode="auto">
            <a:xfrm flipH="1">
              <a:off x="173598" y="4306581"/>
              <a:ext cx="639724" cy="8972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167248" y="4381217"/>
              <a:ext cx="8221176" cy="822583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lang="sr-Latn-RS" b="1" dirty="0">
                  <a:solidFill>
                    <a:schemeClr val="bg1"/>
                  </a:solidFill>
                  <a:latin typeface="+mj-lt"/>
                </a:rPr>
                <a:t>ZA OSTALE TROŠKOVE			</a:t>
              </a:r>
              <a:r>
                <a:rPr lang="sr-Latn-RS" sz="2800" b="1" dirty="0">
                  <a:solidFill>
                    <a:schemeClr val="bg1"/>
                  </a:solidFill>
                  <a:latin typeface="+mj-lt"/>
                </a:rPr>
                <a:t>U PROSEKU 249,2 €</a:t>
              </a:r>
              <a:endParaRPr lang="en-US" sz="28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C12/13/14. Troškovi putovanja/smeštaja/ostali troškovi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</a:t>
            </a:r>
            <a:r>
              <a:rPr lang="pt-BR" sz="1000" dirty="0" smtClean="0">
                <a:latin typeface="+mj-lt"/>
              </a:rPr>
              <a:t>turista</a:t>
            </a:r>
            <a:r>
              <a:rPr lang="sr-Latn-RS" sz="1000" dirty="0" smtClean="0">
                <a:latin typeface="+mj-lt"/>
              </a:rPr>
              <a:t>,</a:t>
            </a:r>
            <a:r>
              <a:rPr lang="pl-PL" sz="1000" dirty="0" smtClean="0">
                <a:latin typeface="+mj-lt"/>
              </a:rPr>
              <a:t> obračunato po jednom putovanju, bez obzira na broj putnika)</a:t>
            </a:r>
            <a:endParaRPr lang="sr-Latn-RS" sz="1000" dirty="0">
              <a:latin typeface="+mj-lt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3795" name="Rectangle 3"/>
          <p:cNvSpPr txBox="1">
            <a:spLocks/>
          </p:cNvSpPr>
          <p:nvPr/>
        </p:nvSpPr>
        <p:spPr bwMode="auto">
          <a:xfrm>
            <a:off x="2339975" y="1900238"/>
            <a:ext cx="6000750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5400" b="1" dirty="0">
                <a:solidFill>
                  <a:schemeClr val="bg1"/>
                </a:solidFill>
                <a:latin typeface="Calibri" pitchFamily="34" charset="0"/>
              </a:rPr>
              <a:t>OPŠTE ZADOVOLJSTVO</a:t>
            </a:r>
            <a:endParaRPr lang="sr-Cyrl-CS" sz="54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8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8100" y="682625"/>
            <a:ext cx="9036050" cy="4762500"/>
            <a:chOff x="38100" y="682625"/>
            <a:chExt cx="9036050" cy="4762500"/>
          </a:xfrm>
        </p:grpSpPr>
        <p:grpSp>
          <p:nvGrpSpPr>
            <p:cNvPr id="34818" name="Group 33"/>
            <p:cNvGrpSpPr>
              <a:grpSpLocks/>
            </p:cNvGrpSpPr>
            <p:nvPr/>
          </p:nvGrpSpPr>
          <p:grpSpPr bwMode="auto">
            <a:xfrm>
              <a:off x="38100" y="765175"/>
              <a:ext cx="9036050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3063" y="1515449"/>
                <a:ext cx="3558750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8" name="Char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25886331"/>
                </p:ext>
              </p:extLst>
            </p:nvPr>
          </p:nvGraphicFramePr>
          <p:xfrm>
            <a:off x="322263" y="682625"/>
            <a:ext cx="8501062" cy="4699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C5. Čime ste najviše zadovoljni kad je reč o boravku na ovoj turističkoj destinaciji?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</a:t>
            </a:r>
            <a:r>
              <a:rPr lang="pt-BR" sz="1000" dirty="0" smtClean="0">
                <a:latin typeface="+mj-lt"/>
              </a:rPr>
              <a:t>turista</a:t>
            </a:r>
            <a:r>
              <a:rPr lang="sr-Latn-RS" sz="1000" dirty="0" smtClean="0">
                <a:latin typeface="+mj-lt"/>
              </a:rPr>
              <a:t>) Moguće je do 3 odgovora.</a:t>
            </a:r>
            <a:endParaRPr lang="sr-Latn-RS" sz="1000" dirty="0">
              <a:latin typeface="+mj-lt"/>
            </a:endParaRPr>
          </a:p>
        </p:txBody>
      </p:sp>
      <p:sp>
        <p:nvSpPr>
          <p:cNvPr id="3482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000" b="1" dirty="0">
                <a:solidFill>
                  <a:srgbClr val="D51D2A"/>
                </a:solidFill>
                <a:latin typeface="Calibri" pitchFamily="34" charset="0"/>
              </a:rPr>
              <a:t>ZADOVOLJSTVO POSEĆENOM DESTINACIJOM – Top 15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531462"/>
              </p:ext>
            </p:extLst>
          </p:nvPr>
        </p:nvGraphicFramePr>
        <p:xfrm>
          <a:off x="323850" y="677863"/>
          <a:ext cx="8686800" cy="4689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661025"/>
            <a:ext cx="6480175" cy="4222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C6. Čime ste nezadovoljni kad je reč o boravku na ovoj turističkoj destinaciji?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r>
              <a:rPr lang="sr-Latn-RS" sz="1000" dirty="0" smtClean="0">
                <a:latin typeface="+mj-lt"/>
              </a:rPr>
              <a:t> Moguće je do 3 odgovora.</a:t>
            </a:r>
            <a:endParaRPr lang="sr-Latn-RS" sz="1000" dirty="0">
              <a:latin typeface="+mj-lt"/>
            </a:endParaRPr>
          </a:p>
        </p:txBody>
      </p:sp>
      <p:sp>
        <p:nvSpPr>
          <p:cNvPr id="35845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000" b="1" dirty="0">
                <a:solidFill>
                  <a:srgbClr val="D51D2A"/>
                </a:solidFill>
                <a:latin typeface="Calibri" pitchFamily="34" charset="0"/>
              </a:rPr>
              <a:t>NEZADOVOLJSTVO POSEĆENOM DESTINACIJOM – Top 15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-3175" y="5589588"/>
            <a:ext cx="6480175" cy="493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>
                <a:latin typeface="+mj-lt"/>
              </a:rPr>
              <a:t>C8. Ocenite na skali od 1 do 5, gde 1 znači da uopšte niste zadovoljni a 5 da ste u potpunosti zadovoljni, koliko ste zadovoljni posetom ovoj turističkoj destinaciji?</a:t>
            </a: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sp>
        <p:nvSpPr>
          <p:cNvPr id="3687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UKUPNA OCENA ZADOVOLJSTVA POSETOM</a:t>
            </a:r>
          </a:p>
        </p:txBody>
      </p: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38100" y="765175"/>
            <a:ext cx="9036050" cy="4679950"/>
            <a:chOff x="760412" y="1066800"/>
            <a:chExt cx="3581401" cy="1632860"/>
          </a:xfrm>
        </p:grpSpPr>
        <p:sp>
          <p:nvSpPr>
            <p:cNvPr id="13" name="Rectangle 12"/>
            <p:cNvSpPr/>
            <p:nvPr/>
          </p:nvSpPr>
          <p:spPr>
            <a:xfrm>
              <a:off x="783063" y="1515449"/>
              <a:ext cx="355875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4112836"/>
              </p:ext>
            </p:extLst>
          </p:nvPr>
        </p:nvGraphicFramePr>
        <p:xfrm>
          <a:off x="322263" y="682625"/>
          <a:ext cx="8501062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684212" y="2214554"/>
            <a:ext cx="8174067" cy="604846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r-Latn-RS"/>
          </a:p>
        </p:txBody>
      </p:sp>
      <p:sp>
        <p:nvSpPr>
          <p:cNvPr id="17" name="Rounded Rectangle 16"/>
          <p:cNvSpPr/>
          <p:nvPr/>
        </p:nvSpPr>
        <p:spPr>
          <a:xfrm>
            <a:off x="684213" y="3428999"/>
            <a:ext cx="8174068" cy="638175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r-Latn-R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/>
          </p:cNvSpPr>
          <p:nvPr/>
        </p:nvSpPr>
        <p:spPr bwMode="auto">
          <a:xfrm>
            <a:off x="446088" y="-100013"/>
            <a:ext cx="82296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>
                <a:solidFill>
                  <a:srgbClr val="D51D2A"/>
                </a:solidFill>
                <a:latin typeface="Calibri" pitchFamily="34" charset="0"/>
              </a:rPr>
              <a:t>METODOLOGIJA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87450" y="4748215"/>
            <a:ext cx="7875588" cy="842963"/>
          </a:xfrm>
          <a:prstGeom prst="rect">
            <a:avLst/>
          </a:prstGeom>
          <a:solidFill>
            <a:schemeClr val="accent5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 dirty="0">
              <a:latin typeface="+mj-lt"/>
            </a:endParaRPr>
          </a:p>
        </p:txBody>
      </p:sp>
      <p:sp>
        <p:nvSpPr>
          <p:cNvPr id="9" name="Freeform 10"/>
          <p:cNvSpPr>
            <a:spLocks/>
          </p:cNvSpPr>
          <p:nvPr/>
        </p:nvSpPr>
        <p:spPr bwMode="auto">
          <a:xfrm>
            <a:off x="1174750" y="4748215"/>
            <a:ext cx="676275" cy="1104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7" y="277"/>
              </a:cxn>
              <a:cxn ang="0">
                <a:pos x="477" y="1166"/>
              </a:cxn>
              <a:cxn ang="0">
                <a:pos x="0" y="890"/>
              </a:cxn>
              <a:cxn ang="0">
                <a:pos x="0" y="0"/>
              </a:cxn>
            </a:cxnLst>
            <a:rect l="0" t="0" r="r" b="b"/>
            <a:pathLst>
              <a:path w="477" h="1166">
                <a:moveTo>
                  <a:pt x="0" y="0"/>
                </a:moveTo>
                <a:lnTo>
                  <a:pt x="477" y="277"/>
                </a:lnTo>
                <a:lnTo>
                  <a:pt x="477" y="1166"/>
                </a:lnTo>
                <a:lnTo>
                  <a:pt x="0" y="8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5400" y="5010153"/>
            <a:ext cx="1836738" cy="84296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l-PL" sz="1300" b="1" dirty="0" smtClean="0">
                <a:solidFill>
                  <a:schemeClr val="bg1"/>
                </a:solidFill>
              </a:rPr>
              <a:t>LOKACIJE NA KOJIMA JE </a:t>
            </a:r>
            <a:r>
              <a:rPr lang="sr-Latn-RS" sz="1300" b="1" dirty="0" smtClean="0">
                <a:solidFill>
                  <a:schemeClr val="bg1"/>
                </a:solidFill>
              </a:rPr>
              <a:t>RAĐENO </a:t>
            </a:r>
            <a:r>
              <a:rPr lang="pl-PL" sz="1300" b="1" dirty="0" smtClean="0">
                <a:solidFill>
                  <a:schemeClr val="bg1"/>
                </a:solidFill>
              </a:rPr>
              <a:t>ISTRAŽIVANJE</a:t>
            </a:r>
            <a:endParaRPr lang="sr-Latn-RS" sz="1300" b="1" dirty="0">
              <a:solidFill>
                <a:schemeClr val="bg1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187450" y="3786190"/>
            <a:ext cx="7875588" cy="842963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1174750" y="3786190"/>
            <a:ext cx="676275" cy="1104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7" y="277"/>
              </a:cxn>
              <a:cxn ang="0">
                <a:pos x="477" y="1166"/>
              </a:cxn>
              <a:cxn ang="0">
                <a:pos x="0" y="890"/>
              </a:cxn>
              <a:cxn ang="0">
                <a:pos x="0" y="0"/>
              </a:cxn>
            </a:cxnLst>
            <a:rect l="0" t="0" r="r" b="b"/>
            <a:pathLst>
              <a:path w="477" h="1166">
                <a:moveTo>
                  <a:pt x="0" y="0"/>
                </a:moveTo>
                <a:lnTo>
                  <a:pt x="477" y="277"/>
                </a:lnTo>
                <a:lnTo>
                  <a:pt x="477" y="1166"/>
                </a:lnTo>
                <a:lnTo>
                  <a:pt x="0" y="8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5400" y="4048128"/>
            <a:ext cx="1836738" cy="84296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187450" y="2644330"/>
            <a:ext cx="7875588" cy="1061140"/>
          </a:xfrm>
          <a:prstGeom prst="rect">
            <a:avLst/>
          </a:prstGeom>
          <a:solidFill>
            <a:schemeClr val="accent3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1174750" y="2644329"/>
            <a:ext cx="676275" cy="114326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7" y="277"/>
              </a:cxn>
              <a:cxn ang="0">
                <a:pos x="477" y="1166"/>
              </a:cxn>
              <a:cxn ang="0">
                <a:pos x="0" y="890"/>
              </a:cxn>
              <a:cxn ang="0">
                <a:pos x="0" y="0"/>
              </a:cxn>
            </a:cxnLst>
            <a:rect l="0" t="0" r="r" b="b"/>
            <a:pathLst>
              <a:path w="477" h="1166">
                <a:moveTo>
                  <a:pt x="0" y="0"/>
                </a:moveTo>
                <a:lnTo>
                  <a:pt x="477" y="277"/>
                </a:lnTo>
                <a:lnTo>
                  <a:pt x="477" y="1166"/>
                </a:lnTo>
                <a:lnTo>
                  <a:pt x="0" y="8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25400" y="2906267"/>
            <a:ext cx="1836738" cy="10118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1187450" y="1714488"/>
            <a:ext cx="7875588" cy="842963"/>
          </a:xfrm>
          <a:prstGeom prst="rect">
            <a:avLst/>
          </a:prstGeom>
          <a:solidFill>
            <a:schemeClr val="accent2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1174750" y="1714488"/>
            <a:ext cx="676275" cy="1104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7" y="277"/>
              </a:cxn>
              <a:cxn ang="0">
                <a:pos x="477" y="1166"/>
              </a:cxn>
              <a:cxn ang="0">
                <a:pos x="0" y="890"/>
              </a:cxn>
              <a:cxn ang="0">
                <a:pos x="0" y="0"/>
              </a:cxn>
            </a:cxnLst>
            <a:rect l="0" t="0" r="r" b="b"/>
            <a:pathLst>
              <a:path w="477" h="1166">
                <a:moveTo>
                  <a:pt x="0" y="0"/>
                </a:moveTo>
                <a:lnTo>
                  <a:pt x="477" y="277"/>
                </a:lnTo>
                <a:lnTo>
                  <a:pt x="477" y="1166"/>
                </a:lnTo>
                <a:lnTo>
                  <a:pt x="0" y="8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25400" y="1976426"/>
            <a:ext cx="1836738" cy="842962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187450" y="765175"/>
            <a:ext cx="7875588" cy="842963"/>
          </a:xfrm>
          <a:prstGeom prst="rect">
            <a:avLst/>
          </a:prstGeom>
          <a:solidFill>
            <a:schemeClr val="accent1"/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21" name="Freeform 10"/>
          <p:cNvSpPr>
            <a:spLocks/>
          </p:cNvSpPr>
          <p:nvPr/>
        </p:nvSpPr>
        <p:spPr bwMode="auto">
          <a:xfrm>
            <a:off x="1174750" y="765175"/>
            <a:ext cx="676275" cy="1104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7" y="277"/>
              </a:cxn>
              <a:cxn ang="0">
                <a:pos x="477" y="1166"/>
              </a:cxn>
              <a:cxn ang="0">
                <a:pos x="0" y="890"/>
              </a:cxn>
              <a:cxn ang="0">
                <a:pos x="0" y="0"/>
              </a:cxn>
            </a:cxnLst>
            <a:rect l="0" t="0" r="r" b="b"/>
            <a:pathLst>
              <a:path w="477" h="1166">
                <a:moveTo>
                  <a:pt x="0" y="0"/>
                </a:moveTo>
                <a:lnTo>
                  <a:pt x="477" y="277"/>
                </a:lnTo>
                <a:lnTo>
                  <a:pt x="477" y="1166"/>
                </a:lnTo>
                <a:lnTo>
                  <a:pt x="0" y="89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25400" y="1027113"/>
            <a:ext cx="1836738" cy="84296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sr-Latn-RS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49213" y="1273718"/>
            <a:ext cx="97334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RS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UPITNIK</a:t>
            </a:r>
            <a:endParaRPr lang="sr-Latn-R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92338" y="781276"/>
            <a:ext cx="677227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sr-Latn-R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F</a:t>
            </a:r>
            <a:r>
              <a:rPr lang="en-U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ormulisan</a:t>
            </a:r>
            <a:r>
              <a:rPr lang="sr-Latn-R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</a:t>
            </a:r>
            <a:r>
              <a:rPr lang="en-U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na osnovu zahteva</a:t>
            </a:r>
            <a:r>
              <a:rPr lang="sr-Latn-R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TOS-a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sr-Latn-R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Odobren od strane TOS-a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sr-Latn-R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Prosečno </a:t>
            </a:r>
            <a:r>
              <a:rPr lang="sr-Latn-RS" sz="1600" b="1" kern="0" dirty="0" err="1" smtClean="0">
                <a:solidFill>
                  <a:schemeClr val="bg1"/>
                </a:solidFill>
                <a:latin typeface="+mj-lt"/>
                <a:cs typeface="Arial" pitchFamily="34" charset="0"/>
              </a:rPr>
              <a:t>trajanj</a:t>
            </a:r>
            <a:r>
              <a:rPr lang="en-U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e jedne ankete</a:t>
            </a:r>
            <a:r>
              <a:rPr lang="sr-Latn-R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15 minut</a:t>
            </a:r>
            <a:r>
              <a:rPr lang="en-US" sz="160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a</a:t>
            </a:r>
            <a:endParaRPr lang="sr-Latn-RS" sz="16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92338" y="1850016"/>
            <a:ext cx="6772275" cy="8617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sr-Latn-RS" sz="1600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Tip istraživanja: terensko, F2F - na ulici</a:t>
            </a:r>
            <a:endParaRPr lang="sr-Latn-RS" sz="1600" kern="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r-Latn-RS" sz="1600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Ukupan uzorak: 2050 stranih turista</a:t>
            </a:r>
          </a:p>
          <a:p>
            <a:pPr>
              <a:defRPr/>
            </a:pPr>
            <a:endParaRPr lang="sr-Latn-RS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928794" y="2571744"/>
            <a:ext cx="7215206" cy="1210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ü"/>
              <a:defRPr/>
            </a:pPr>
            <a:r>
              <a:rPr lang="it-IT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Prva etapa: </a:t>
            </a:r>
            <a:r>
              <a:rPr lang="sr-Latn-R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na osnovu </a:t>
            </a:r>
            <a:r>
              <a:rPr lang="it-IT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kvot</a:t>
            </a:r>
            <a:r>
              <a:rPr lang="sr-Latn-R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a</a:t>
            </a:r>
            <a:r>
              <a:rPr lang="it-IT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prema statistici stranih turista iz 2015</a:t>
            </a:r>
            <a:endParaRPr lang="en-US" sz="14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  <a:p>
            <a:pPr lvl="1">
              <a:defRPr/>
            </a:pPr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   </a:t>
            </a:r>
            <a:r>
              <a:rPr lang="en-US" sz="1200" dirty="0" smtClean="0">
                <a:solidFill>
                  <a:schemeClr val="bg1"/>
                </a:solidFill>
                <a:cs typeface="Arial" pitchFamily="34" charset="0"/>
              </a:rPr>
              <a:t>I</a:t>
            </a:r>
            <a:r>
              <a:rPr lang="pl-PL" sz="1200" dirty="0" smtClean="0">
                <a:solidFill>
                  <a:schemeClr val="bg1"/>
                </a:solidFill>
                <a:cs typeface="Arial" pitchFamily="34" charset="0"/>
              </a:rPr>
              <a:t>zvor: Republički zavod za statistiku</a:t>
            </a:r>
            <a:endParaRPr lang="sr-Latn-RS" sz="1400" dirty="0" smtClean="0">
              <a:solidFill>
                <a:schemeClr val="bg1"/>
              </a:solidFill>
              <a:cs typeface="Arial" pitchFamily="34" charset="0"/>
            </a:endParaRPr>
          </a:p>
          <a:p>
            <a:pPr lvl="2">
              <a:defRPr/>
            </a:pPr>
            <a:r>
              <a:rPr lang="pl-PL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-u odnosu na zastupljenost lokacija poseta stranih turista u 2015.</a:t>
            </a:r>
          </a:p>
          <a:p>
            <a:pPr lvl="2">
              <a:defRPr/>
            </a:pPr>
            <a:r>
              <a:rPr lang="pl-PL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 -u odnosu na poreklo stranih turista (zemlju iz koje dolaze)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Druga etapa: spontano prepoznavanje stranaca i slučajnost izbora ispitanika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92338" y="3812449"/>
            <a:ext cx="677227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0">
              <a:buFont typeface="Wingdings" pitchFamily="2" charset="2"/>
              <a:buChar char="ü"/>
              <a:defRPr/>
            </a:pPr>
            <a:r>
              <a:rPr lang="sr-Latn-RS" sz="1600" b="1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Terensko istraživanje sprovedeno u 2 etape: </a:t>
            </a:r>
          </a:p>
          <a:p>
            <a:pPr lvl="1">
              <a:defRPr/>
            </a:pPr>
            <a:r>
              <a:rPr lang="sr-Latn-RS" sz="1600" b="1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- u periodu jul/avgust 2016. na uzorku od 1001 ispitanika</a:t>
            </a:r>
          </a:p>
          <a:p>
            <a:pPr lvl="1">
              <a:defRPr/>
            </a:pPr>
            <a:r>
              <a:rPr lang="sr-Latn-RS" sz="1600" b="1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- u periodu oktobar/novembar 2016. na uzorku </a:t>
            </a:r>
            <a:r>
              <a:rPr lang="en-US" sz="1600" b="1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1</a:t>
            </a:r>
            <a:r>
              <a:rPr lang="sr-Latn-RS" sz="1600" b="1" kern="0" dirty="0" smtClean="0">
                <a:solidFill>
                  <a:prstClr val="white"/>
                </a:solidFill>
                <a:latin typeface="Calibri"/>
                <a:cs typeface="Arial" pitchFamily="34" charset="0"/>
              </a:rPr>
              <a:t>049 ispitanika</a:t>
            </a:r>
            <a:endParaRPr lang="sr-Latn-RS" sz="1600" b="1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92338" y="4714884"/>
            <a:ext cx="6772275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kern="0" dirty="0" smtClean="0">
                <a:solidFill>
                  <a:schemeClr val="bg1"/>
                </a:solidFill>
                <a:cs typeface="Arial" pitchFamily="34" charset="0"/>
              </a:rPr>
              <a:t>Beograd, Novi Sad, Niš, Subotica, Palić, Zlatibor, Kopaonik, Kragujevac, 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Vrnjačka</a:t>
            </a:r>
            <a:r>
              <a:rPr lang="en-US" sz="1200" b="1" kern="0" dirty="0" smtClean="0">
                <a:solidFill>
                  <a:schemeClr val="bg1"/>
                </a:solidFill>
                <a:cs typeface="Arial" pitchFamily="34" charset="0"/>
              </a:rPr>
              <a:t> Banja, Banja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1200" b="1" kern="0" dirty="0" smtClean="0">
                <a:solidFill>
                  <a:schemeClr val="bg1"/>
                </a:solidFill>
                <a:cs typeface="Arial" pitchFamily="34" charset="0"/>
              </a:rPr>
              <a:t>Koviljača, 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sz="1200" b="1" kern="0" dirty="0" smtClean="0">
                <a:solidFill>
                  <a:schemeClr val="bg1"/>
                </a:solidFill>
                <a:cs typeface="Arial" pitchFamily="34" charset="0"/>
              </a:rPr>
              <a:t>Loznica, Šabac,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vi-VN" sz="1200" b="1" kern="0" dirty="0" smtClean="0">
                <a:solidFill>
                  <a:schemeClr val="bg1"/>
                </a:solidFill>
                <a:cs typeface="Arial" pitchFamily="34" charset="0"/>
              </a:rPr>
              <a:t>Aranđelovac, Vranje, Leskovac, Čačak, Guča, </a:t>
            </a:r>
            <a:endParaRPr lang="sr-Latn-RS" sz="1200" b="1" kern="0" dirty="0" smtClean="0">
              <a:solidFill>
                <a:schemeClr val="bg1"/>
              </a:solidFill>
              <a:cs typeface="Arial" pitchFamily="34" charset="0"/>
            </a:endParaRPr>
          </a:p>
          <a:p>
            <a:pPr>
              <a:defRPr/>
            </a:pPr>
            <a:r>
              <a:rPr lang="vi-VN" sz="1200" b="1" kern="0" dirty="0" smtClean="0">
                <a:solidFill>
                  <a:schemeClr val="bg1"/>
                </a:solidFill>
                <a:cs typeface="Arial" pitchFamily="34" charset="0"/>
              </a:rPr>
              <a:t>Cer, Gučevo, Soko Banja, Banja Ždrelo, Petrovac, Srebrno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 J</a:t>
            </a:r>
            <a:r>
              <a:rPr lang="vi-VN" sz="1200" b="1" kern="0" dirty="0" smtClean="0">
                <a:solidFill>
                  <a:schemeClr val="bg1"/>
                </a:solidFill>
                <a:cs typeface="Arial" pitchFamily="34" charset="0"/>
              </a:rPr>
              <a:t>ezero,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vi-VN" sz="1200" b="1" kern="0" dirty="0" smtClean="0">
                <a:solidFill>
                  <a:schemeClr val="bg1"/>
                </a:solidFill>
                <a:cs typeface="Arial" pitchFamily="34" charset="0"/>
              </a:rPr>
              <a:t>Viminacijum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, Valjevo, Sremska Mitrovica</a:t>
            </a:r>
            <a:r>
              <a:rPr lang="en-US" sz="1200" b="1" kern="0" dirty="0" smtClean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sr-Latn-RS" sz="1200" b="1" kern="0" dirty="0" smtClean="0">
                <a:solidFill>
                  <a:schemeClr val="bg1"/>
                </a:solidFill>
                <a:cs typeface="Arial" pitchFamily="34" charset="0"/>
              </a:rPr>
              <a:t>Topola, Donji Milanovac.</a:t>
            </a:r>
          </a:p>
          <a:p>
            <a:pPr>
              <a:defRPr/>
            </a:pPr>
            <a:endParaRPr lang="sr-Latn-RS" sz="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>
              <a:defRPr/>
            </a:pPr>
            <a:endParaRPr lang="sr-Latn-R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-49213" y="2058966"/>
            <a:ext cx="141481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RS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REALIZACIJA </a:t>
            </a:r>
          </a:p>
          <a:p>
            <a:pPr>
              <a:defRPr/>
            </a:pPr>
            <a:r>
              <a:rPr lang="sr-Latn-RS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UZORAKA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-49213" y="3014219"/>
            <a:ext cx="1769331" cy="605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sr-Latn-RS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ETAPE UZORAKA</a:t>
            </a:r>
            <a:endParaRPr lang="sr-Latn-RS" sz="3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49213" y="4286256"/>
            <a:ext cx="121219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RS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DINAMIKA</a:t>
            </a:r>
            <a:endParaRPr lang="sr-Latn-R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879475" y="3789363"/>
            <a:ext cx="8229600" cy="1143000"/>
          </a:xfrm>
        </p:spPr>
        <p:txBody>
          <a:bodyPr/>
          <a:lstStyle/>
          <a:p>
            <a:pPr algn="l" eaLnBrk="1" hangingPunct="1"/>
            <a:r>
              <a:rPr lang="sr-Latn-RS" sz="3200" b="1" dirty="0"/>
              <a:t>HVALA NA PAŽNJI</a:t>
            </a:r>
            <a:r>
              <a:rPr lang="sr-Latn-RS" b="1" dirty="0">
                <a:solidFill>
                  <a:srgbClr val="D51D2A"/>
                </a:solidFill>
              </a:rPr>
              <a:t/>
            </a:r>
            <a:br>
              <a:rPr lang="sr-Latn-RS" b="1" dirty="0">
                <a:solidFill>
                  <a:srgbClr val="D51D2A"/>
                </a:solidFill>
              </a:rPr>
            </a:br>
            <a:r>
              <a:rPr lang="sr-Latn-RS" b="1" dirty="0">
                <a:solidFill>
                  <a:srgbClr val="D51D2A"/>
                </a:solidFill>
              </a:rPr>
              <a:t/>
            </a:r>
            <a:br>
              <a:rPr lang="sr-Latn-RS" b="1" dirty="0">
                <a:solidFill>
                  <a:srgbClr val="D51D2A"/>
                </a:solidFill>
              </a:rPr>
            </a:br>
            <a:r>
              <a:rPr lang="sr-Latn-RS" b="1" dirty="0">
                <a:solidFill>
                  <a:srgbClr val="D51D2A"/>
                </a:solidFill>
              </a:rPr>
              <a:t/>
            </a:r>
            <a:br>
              <a:rPr lang="sr-Latn-RS" b="1" dirty="0">
                <a:solidFill>
                  <a:srgbClr val="D51D2A"/>
                </a:solidFill>
              </a:rPr>
            </a:br>
            <a:r>
              <a:rPr lang="en-US" sz="3200" b="1" dirty="0">
                <a:solidFill>
                  <a:srgbClr val="D51D2A"/>
                </a:solidFill>
              </a:rPr>
              <a:t>TURISTI</a:t>
            </a:r>
            <a:r>
              <a:rPr lang="sr-Latn-RS" sz="3200" b="1" dirty="0">
                <a:solidFill>
                  <a:srgbClr val="D51D2A"/>
                </a:solidFill>
              </a:rPr>
              <a:t>ČKA ORGANIZACIJA SRBIJE </a:t>
            </a:r>
            <a:r>
              <a:rPr lang="sr-Latn-RS" sz="3200" b="1" dirty="0"/>
              <a:t/>
            </a:r>
            <a:br>
              <a:rPr lang="sr-Latn-RS" sz="3200" b="1" dirty="0"/>
            </a:br>
            <a:r>
              <a:rPr lang="sr-Latn-RS" sz="2000" b="1" dirty="0">
                <a:solidFill>
                  <a:srgbClr val="808080"/>
                </a:solidFill>
              </a:rPr>
              <a:t>Čika Ljubina, 11000 Београд</a:t>
            </a:r>
            <a:br>
              <a:rPr lang="sr-Latn-RS" sz="2000" b="1" dirty="0">
                <a:solidFill>
                  <a:srgbClr val="808080"/>
                </a:solidFill>
              </a:rPr>
            </a:br>
            <a:r>
              <a:rPr lang="sr-Latn-RS" sz="2400" b="1" dirty="0"/>
              <a:t>www.srbija.travel</a:t>
            </a:r>
            <a:br>
              <a:rPr lang="sr-Latn-RS" sz="2400" b="1" dirty="0"/>
            </a:br>
            <a:r>
              <a:rPr lang="sr-Latn-RS" b="1" dirty="0">
                <a:solidFill>
                  <a:srgbClr val="D51D2A"/>
                </a:solidFill>
              </a:rPr>
              <a:t/>
            </a:r>
            <a:br>
              <a:rPr lang="sr-Latn-RS" b="1" dirty="0">
                <a:solidFill>
                  <a:srgbClr val="D51D2A"/>
                </a:solidFill>
              </a:rPr>
            </a:br>
            <a:endParaRPr lang="sr-Latn-RS" b="1" dirty="0">
              <a:solidFill>
                <a:srgbClr val="D51D2A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539298"/>
            <a:ext cx="6372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000" dirty="0">
                <a:latin typeface="Calibri" pitchFamily="34" charset="0"/>
              </a:rPr>
              <a:t>Ovaj dokument predstavlja isključivu imovinu TOS. TOS zadržava sva autorska i druga prava, bez ograničenja, nad svim informacijama iz ovog dokumenta. Primalac ovog dokumenta obavezuje se da ga zadrži tajnim i da neće otkrivati sve ili deo njegovog sadržaja bilo kojoj trećoj strani bez prethodne pismene saglasnosti TOS. </a:t>
            </a:r>
            <a:endParaRPr lang="en-GB" sz="1000" dirty="0">
              <a:latin typeface="Calibri" pitchFamily="34" charset="0"/>
            </a:endParaRPr>
          </a:p>
        </p:txBody>
      </p:sp>
      <p:pic>
        <p:nvPicPr>
          <p:cNvPr id="5" name="Picture 4" descr="Pro-Pozitiv: Po&amp;ccaron;etna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57166"/>
            <a:ext cx="284321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29058" y="285728"/>
            <a:ext cx="43577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Agencija za istraživanje tržišta i javnog mnjenja</a:t>
            </a:r>
            <a:endParaRPr kumimoji="0" lang="sr-Latn-R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Preduzeće za profesionalnu rehabilitaciju i zapošljavanje osoba sa invaliditetom</a:t>
            </a:r>
            <a:endParaRPr kumimoji="0" lang="sr-Latn-R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Makedonska 11/V, 11000 Beograd</a:t>
            </a:r>
            <a:endParaRPr kumimoji="0" lang="sr-Latn-R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Tel. +381 60 50 55 116</a:t>
            </a:r>
            <a:endParaRPr kumimoji="0" lang="sr-Latn-RS" sz="1000" b="0" i="0" u="none" strike="noStrike" cap="none" normalizeH="0" baseline="0" dirty="0">
              <a:ln>
                <a:noFill/>
              </a:ln>
              <a:solidFill>
                <a:srgbClr val="24406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  <a:hlinkClick r:id="rId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4"/>
              </a:rPr>
              <a:t>www.pro-pozitiv.com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  <a:hlinkClick r:id="rId5"/>
              </a:rPr>
              <a:t>office@pro-pozitiv.com</a:t>
            </a: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24406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2291" name="Rectangle 3"/>
          <p:cNvSpPr txBox="1">
            <a:spLocks/>
          </p:cNvSpPr>
          <p:nvPr/>
        </p:nvSpPr>
        <p:spPr bwMode="auto">
          <a:xfrm>
            <a:off x="2339975" y="1900238"/>
            <a:ext cx="5862638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5400" b="1" dirty="0" smtClean="0">
                <a:solidFill>
                  <a:schemeClr val="bg1"/>
                </a:solidFill>
                <a:latin typeface="Calibri" pitchFamily="34" charset="0"/>
              </a:rPr>
              <a:t>KARAKTERISTIKE STRANIH TURISTA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775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02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DEMOGRAFSKE KARAKTERISTIKE STRANIH TURISTA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3175" y="5732463"/>
            <a:ext cx="6480175" cy="3508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r-Latn-RS" sz="1000" dirty="0" smtClean="0">
                <a:latin typeface="+mj-lt"/>
              </a:rPr>
              <a:t>Dem1, Dem2, Dem 3,  Dem 4, Dem 5</a:t>
            </a:r>
            <a:endParaRPr lang="sr-Latn-RS" sz="1000" dirty="0">
              <a:latin typeface="+mj-lt"/>
            </a:endParaRPr>
          </a:p>
          <a:p>
            <a:pPr>
              <a:defRPr/>
            </a:pPr>
            <a:r>
              <a:rPr lang="pt-BR" sz="1000" dirty="0">
                <a:latin typeface="+mj-lt"/>
              </a:rPr>
              <a:t>N= 2,050 (100% populacije stranih turista) </a:t>
            </a:r>
            <a:endParaRPr lang="sr-Latn-RS" sz="1000" dirty="0">
              <a:latin typeface="+mj-lt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-132" y="765175"/>
            <a:ext cx="8893307" cy="4679950"/>
            <a:chOff x="-132" y="765175"/>
            <a:chExt cx="8893307" cy="4679950"/>
          </a:xfrm>
        </p:grpSpPr>
        <p:grpSp>
          <p:nvGrpSpPr>
            <p:cNvPr id="2" name="Group 33"/>
            <p:cNvGrpSpPr>
              <a:grpSpLocks/>
            </p:cNvGrpSpPr>
            <p:nvPr/>
          </p:nvGrpSpPr>
          <p:grpSpPr bwMode="auto">
            <a:xfrm>
              <a:off x="323850" y="765175"/>
              <a:ext cx="8569325" cy="4679950"/>
              <a:chOff x="760412" y="1066800"/>
              <a:chExt cx="3581401" cy="163286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760412" y="1066800"/>
                <a:ext cx="3581401" cy="1626326"/>
              </a:xfrm>
              <a:prstGeom prst="roundRect">
                <a:avLst>
                  <a:gd name="adj" fmla="val 7296"/>
                </a:avLst>
              </a:prstGeom>
              <a:gradFill>
                <a:gsLst>
                  <a:gs pos="5000">
                    <a:schemeClr val="bg1">
                      <a:lumMod val="9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4200000" scaled="0"/>
              </a:gradFill>
              <a:ln>
                <a:noFill/>
              </a:ln>
              <a:effectLst>
                <a:outerShdw blurRad="139700" dist="50800" dir="2700000" algn="tl" rotWithShape="0">
                  <a:prstClr val="black">
                    <a:alpha val="32000"/>
                  </a:prstClr>
                </a:outerShdw>
              </a:effectLst>
              <a:scene3d>
                <a:camera prst="orthographicFront"/>
                <a:lightRig rig="threePt" dir="t"/>
              </a:scene3d>
              <a:sp3d contourW="12700">
                <a:bevelT w="38100" h="38100"/>
                <a:contourClr>
                  <a:schemeClr val="bg1">
                    <a:lumMod val="75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155448" rIns="274320"/>
              <a:lstStyle/>
              <a:p>
                <a:pPr>
                  <a:defRPr/>
                </a:pPr>
                <a:endParaRPr lang="sr-Latn-R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82970" y="1515449"/>
                <a:ext cx="3558843" cy="118421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tIns="228600" rIns="274320" bIns="274320"/>
              <a:lstStyle/>
              <a:p>
                <a:pPr>
                  <a:defRPr/>
                </a:pPr>
                <a:endParaRPr lang="sr-Latn-RS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24" name="Char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60642658"/>
                </p:ext>
              </p:extLst>
            </p:nvPr>
          </p:nvGraphicFramePr>
          <p:xfrm>
            <a:off x="1571604" y="857232"/>
            <a:ext cx="7302500" cy="7858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5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59084460"/>
                </p:ext>
              </p:extLst>
            </p:nvPr>
          </p:nvGraphicFramePr>
          <p:xfrm>
            <a:off x="1571604" y="1785926"/>
            <a:ext cx="7302500" cy="7858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-132" y="910704"/>
              <a:ext cx="1474787" cy="692809"/>
              <a:chOff x="-23812" y="938312"/>
              <a:chExt cx="1427460" cy="1181471"/>
            </a:xfrm>
          </p:grpSpPr>
          <p:sp>
            <p:nvSpPr>
              <p:cNvPr id="16" name="Rectangle 6"/>
              <p:cNvSpPr>
                <a:spLocks noChangeArrowheads="1"/>
              </p:cNvSpPr>
              <p:nvPr/>
            </p:nvSpPr>
            <p:spPr bwMode="auto">
              <a:xfrm>
                <a:off x="-23812" y="938312"/>
                <a:ext cx="800545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17" name="Freeform 7"/>
              <p:cNvSpPr>
                <a:spLocks/>
              </p:cNvSpPr>
              <p:nvPr/>
            </p:nvSpPr>
            <p:spPr bwMode="auto">
              <a:xfrm flipH="1">
                <a:off x="159038" y="1222563"/>
                <a:ext cx="620769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52891" y="1297200"/>
                <a:ext cx="1250757" cy="822583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sr-Latn-RS" b="1" dirty="0" smtClean="0">
                    <a:solidFill>
                      <a:schemeClr val="bg1"/>
                    </a:solidFill>
                  </a:rPr>
                  <a:t>POL</a:t>
                </a:r>
                <a:endParaRPr lang="sr-Latn-RS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1551" y="1857364"/>
              <a:ext cx="1474787" cy="642942"/>
              <a:chOff x="1588" y="2620269"/>
              <a:chExt cx="1474068" cy="1181471"/>
            </a:xfrm>
          </p:grpSpPr>
          <p:sp>
            <p:nvSpPr>
              <p:cNvPr id="21" name="Rectangle 6"/>
              <p:cNvSpPr>
                <a:spLocks noChangeArrowheads="1"/>
              </p:cNvSpPr>
              <p:nvPr/>
            </p:nvSpPr>
            <p:spPr bwMode="auto">
              <a:xfrm>
                <a:off x="1588" y="2620269"/>
                <a:ext cx="826684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22" name="Freeform 7"/>
              <p:cNvSpPr>
                <a:spLocks/>
              </p:cNvSpPr>
              <p:nvPr/>
            </p:nvSpPr>
            <p:spPr bwMode="auto">
              <a:xfrm flipH="1">
                <a:off x="190408" y="2904520"/>
                <a:ext cx="641037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84061" y="2979157"/>
                <a:ext cx="1291595" cy="82258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sr-Latn-RS" b="1" dirty="0" smtClean="0">
                    <a:solidFill>
                      <a:schemeClr val="bg1"/>
                    </a:solidFill>
                  </a:rPr>
                  <a:t>STAROST</a:t>
                </a:r>
                <a:endParaRPr lang="sr-Latn-RS" b="1" dirty="0">
                  <a:solidFill>
                    <a:schemeClr val="bg1"/>
                  </a:solidFill>
                </a:endParaRPr>
              </a:p>
            </p:txBody>
          </p:sp>
        </p:grpSp>
        <p:graphicFrame>
          <p:nvGraphicFramePr>
            <p:cNvPr id="37" name="Char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60642658"/>
                </p:ext>
              </p:extLst>
            </p:nvPr>
          </p:nvGraphicFramePr>
          <p:xfrm>
            <a:off x="1571704" y="2714620"/>
            <a:ext cx="7302500" cy="7858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38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59084460"/>
                </p:ext>
              </p:extLst>
            </p:nvPr>
          </p:nvGraphicFramePr>
          <p:xfrm>
            <a:off x="1571704" y="3643314"/>
            <a:ext cx="7302500" cy="7858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39" name="Group 38"/>
            <p:cNvGrpSpPr>
              <a:grpSpLocks/>
            </p:cNvGrpSpPr>
            <p:nvPr/>
          </p:nvGrpSpPr>
          <p:grpSpPr bwMode="auto">
            <a:xfrm>
              <a:off x="-32" y="2769704"/>
              <a:ext cx="1474787" cy="662609"/>
              <a:chOff x="-23812" y="938312"/>
              <a:chExt cx="1427460" cy="1181471"/>
            </a:xfrm>
          </p:grpSpPr>
          <p:sp>
            <p:nvSpPr>
              <p:cNvPr id="40" name="Rectangle 6"/>
              <p:cNvSpPr>
                <a:spLocks noChangeArrowheads="1"/>
              </p:cNvSpPr>
              <p:nvPr/>
            </p:nvSpPr>
            <p:spPr bwMode="auto">
              <a:xfrm>
                <a:off x="-23812" y="938312"/>
                <a:ext cx="800545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41" name="Freeform 7"/>
              <p:cNvSpPr>
                <a:spLocks/>
              </p:cNvSpPr>
              <p:nvPr/>
            </p:nvSpPr>
            <p:spPr bwMode="auto">
              <a:xfrm flipH="1">
                <a:off x="159038" y="1222563"/>
                <a:ext cx="620769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42" name="Rectangle 8"/>
              <p:cNvSpPr>
                <a:spLocks noChangeArrowheads="1"/>
              </p:cNvSpPr>
              <p:nvPr/>
            </p:nvSpPr>
            <p:spPr bwMode="auto">
              <a:xfrm>
                <a:off x="152891" y="1297200"/>
                <a:ext cx="1250757" cy="82258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sr-Latn-RS" sz="1100" b="1" dirty="0" smtClean="0">
                    <a:solidFill>
                      <a:schemeClr val="bg1"/>
                    </a:solidFill>
                  </a:rPr>
                  <a:t>OBRAZOVANJE</a:t>
                </a:r>
                <a:endParaRPr lang="sr-Latn-RS" sz="11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11651" y="3714752"/>
              <a:ext cx="1474787" cy="642942"/>
              <a:chOff x="1588" y="2620269"/>
              <a:chExt cx="1474068" cy="1181471"/>
            </a:xfrm>
          </p:grpSpPr>
          <p:sp>
            <p:nvSpPr>
              <p:cNvPr id="44" name="Rectangle 6"/>
              <p:cNvSpPr>
                <a:spLocks noChangeArrowheads="1"/>
              </p:cNvSpPr>
              <p:nvPr/>
            </p:nvSpPr>
            <p:spPr bwMode="auto">
              <a:xfrm>
                <a:off x="1588" y="2620269"/>
                <a:ext cx="826684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45" name="Freeform 7"/>
              <p:cNvSpPr>
                <a:spLocks/>
              </p:cNvSpPr>
              <p:nvPr/>
            </p:nvSpPr>
            <p:spPr bwMode="auto">
              <a:xfrm flipH="1">
                <a:off x="190408" y="2904520"/>
                <a:ext cx="641037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46" name="Rectangle 8"/>
              <p:cNvSpPr>
                <a:spLocks noChangeArrowheads="1"/>
              </p:cNvSpPr>
              <p:nvPr/>
            </p:nvSpPr>
            <p:spPr bwMode="auto">
              <a:xfrm>
                <a:off x="184061" y="2979157"/>
                <a:ext cx="1291595" cy="82258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sr-Latn-RS" b="1" dirty="0" smtClean="0">
                    <a:solidFill>
                      <a:schemeClr val="bg1"/>
                    </a:solidFill>
                  </a:rPr>
                  <a:t>STATUS</a:t>
                </a:r>
                <a:endParaRPr lang="sr-Latn-RS" b="1" dirty="0">
                  <a:solidFill>
                    <a:schemeClr val="bg1"/>
                  </a:solidFill>
                </a:endParaRPr>
              </a:p>
            </p:txBody>
          </p:sp>
        </p:grpSp>
        <p:graphicFrame>
          <p:nvGraphicFramePr>
            <p:cNvPr id="47" name="Char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59084460"/>
                </p:ext>
              </p:extLst>
            </p:nvPr>
          </p:nvGraphicFramePr>
          <p:xfrm>
            <a:off x="1560021" y="4572008"/>
            <a:ext cx="7302500" cy="7858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pSp>
          <p:nvGrpSpPr>
            <p:cNvPr id="48" name="Group 47"/>
            <p:cNvGrpSpPr>
              <a:grpSpLocks/>
            </p:cNvGrpSpPr>
            <p:nvPr/>
          </p:nvGrpSpPr>
          <p:grpSpPr bwMode="auto">
            <a:xfrm>
              <a:off x="-32" y="4643446"/>
              <a:ext cx="1474787" cy="642942"/>
              <a:chOff x="1588" y="2620269"/>
              <a:chExt cx="1474068" cy="1181471"/>
            </a:xfrm>
          </p:grpSpPr>
          <p:sp>
            <p:nvSpPr>
              <p:cNvPr id="49" name="Rectangle 6"/>
              <p:cNvSpPr>
                <a:spLocks noChangeArrowheads="1"/>
              </p:cNvSpPr>
              <p:nvPr/>
            </p:nvSpPr>
            <p:spPr bwMode="auto">
              <a:xfrm>
                <a:off x="1588" y="2620269"/>
                <a:ext cx="826684" cy="82099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50" name="Freeform 7"/>
              <p:cNvSpPr>
                <a:spLocks/>
              </p:cNvSpPr>
              <p:nvPr/>
            </p:nvSpPr>
            <p:spPr bwMode="auto">
              <a:xfrm flipH="1">
                <a:off x="190408" y="2904520"/>
                <a:ext cx="641037" cy="8972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77" y="275"/>
                  </a:cxn>
                  <a:cxn ang="0">
                    <a:pos x="477" y="3280"/>
                  </a:cxn>
                  <a:cxn ang="0">
                    <a:pos x="0" y="3003"/>
                  </a:cxn>
                  <a:cxn ang="0">
                    <a:pos x="0" y="0"/>
                  </a:cxn>
                </a:cxnLst>
                <a:rect l="0" t="0" r="r" b="b"/>
                <a:pathLst>
                  <a:path w="477" h="3280">
                    <a:moveTo>
                      <a:pt x="0" y="0"/>
                    </a:moveTo>
                    <a:lnTo>
                      <a:pt x="477" y="275"/>
                    </a:lnTo>
                    <a:lnTo>
                      <a:pt x="477" y="3280"/>
                    </a:lnTo>
                    <a:lnTo>
                      <a:pt x="0" y="300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r-Latn-RS"/>
              </a:p>
            </p:txBody>
          </p:sp>
          <p:sp>
            <p:nvSpPr>
              <p:cNvPr id="51" name="Rectangle 8"/>
              <p:cNvSpPr>
                <a:spLocks noChangeArrowheads="1"/>
              </p:cNvSpPr>
              <p:nvPr/>
            </p:nvSpPr>
            <p:spPr bwMode="auto">
              <a:xfrm>
                <a:off x="184061" y="2979157"/>
                <a:ext cx="1291595" cy="822583"/>
              </a:xfrm>
              <a:prstGeom prst="rect">
                <a:avLst/>
              </a:prstGeom>
              <a:solidFill>
                <a:schemeClr val="bg2">
                  <a:lumMod val="2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anchor="ctr"/>
              <a:lstStyle/>
              <a:p>
                <a:pPr>
                  <a:defRPr/>
                </a:pPr>
                <a:r>
                  <a:rPr lang="sr-Latn-RS" b="1" dirty="0" smtClean="0">
                    <a:solidFill>
                      <a:schemeClr val="bg1"/>
                    </a:solidFill>
                  </a:rPr>
                  <a:t>PRIHOD</a:t>
                </a:r>
                <a:endParaRPr lang="sr-Latn-RS" b="1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23850" y="908050"/>
            <a:ext cx="8640763" cy="4537075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442" y="1515294"/>
              <a:ext cx="3558371" cy="118436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316" name="Title 1"/>
          <p:cNvSpPr>
            <a:spLocks/>
          </p:cNvSpPr>
          <p:nvPr/>
        </p:nvSpPr>
        <p:spPr bwMode="auto">
          <a:xfrm>
            <a:off x="0" y="-26988"/>
            <a:ext cx="91440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REGION IZ KOJEG DOLAZE STRANI TURISTI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91238" y="4579938"/>
            <a:ext cx="2382837" cy="723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tIns="228600" rIns="274320" bIns="274320"/>
          <a:lstStyle/>
          <a:p>
            <a:pPr>
              <a:defRPr/>
            </a:pPr>
            <a:endParaRPr lang="sr-Latn-RS" ker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878948"/>
              </p:ext>
            </p:extLst>
          </p:nvPr>
        </p:nvGraphicFramePr>
        <p:xfrm>
          <a:off x="428597" y="908050"/>
          <a:ext cx="8132792" cy="4395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-3175" y="5589588"/>
            <a:ext cx="6480175" cy="493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l-PL" sz="1000" dirty="0" smtClean="0"/>
              <a:t>A2.1 Iz koje zemlje dolazite</a:t>
            </a:r>
            <a:r>
              <a:rPr lang="en-US" sz="1000" dirty="0" smtClean="0"/>
              <a:t> </a:t>
            </a:r>
            <a:r>
              <a:rPr lang="pl-PL" sz="1000" dirty="0" smtClean="0"/>
              <a:t>?</a:t>
            </a:r>
            <a:r>
              <a:rPr lang="en-US" sz="1000" dirty="0"/>
              <a:t> </a:t>
            </a:r>
            <a:r>
              <a:rPr lang="en-US" sz="1000" dirty="0" smtClean="0"/>
              <a:t>(</a:t>
            </a:r>
            <a:r>
              <a:rPr lang="en-US" sz="1000" dirty="0" err="1" smtClean="0"/>
              <a:t>podaci</a:t>
            </a:r>
            <a:r>
              <a:rPr lang="en-US" sz="1000" dirty="0" smtClean="0"/>
              <a:t> </a:t>
            </a:r>
            <a:r>
              <a:rPr lang="en-US" sz="1000" dirty="0" err="1" smtClean="0"/>
              <a:t>su</a:t>
            </a:r>
            <a:r>
              <a:rPr lang="en-US" sz="1000" dirty="0" smtClean="0"/>
              <a:t> u %)</a:t>
            </a:r>
            <a:r>
              <a:rPr lang="pl-PL" sz="1000" dirty="0" smtClean="0"/>
              <a:t> </a:t>
            </a:r>
            <a:endParaRPr lang="en-US" sz="1000" dirty="0" smtClean="0"/>
          </a:p>
          <a:p>
            <a:pPr>
              <a:defRPr/>
            </a:pPr>
            <a:r>
              <a:rPr lang="sr-Latn-RS" sz="1000" dirty="0" smtClean="0"/>
              <a:t>N=</a:t>
            </a:r>
            <a:r>
              <a:rPr lang="en-US" sz="1000" dirty="0" smtClean="0"/>
              <a:t> 2,050</a:t>
            </a:r>
            <a:r>
              <a:rPr lang="sr-Latn-RS" sz="1000" dirty="0" smtClean="0"/>
              <a:t> (100% populacije </a:t>
            </a:r>
            <a:r>
              <a:rPr lang="en-US" sz="1000" dirty="0" err="1" smtClean="0"/>
              <a:t>stranih</a:t>
            </a:r>
            <a:r>
              <a:rPr lang="sr-Latn-RS" sz="1000" dirty="0" smtClean="0"/>
              <a:t> turista)  </a:t>
            </a:r>
          </a:p>
          <a:p>
            <a:pPr>
              <a:defRPr/>
            </a:pPr>
            <a:r>
              <a:rPr lang="sr-Latn-RS" sz="1000" dirty="0" smtClean="0"/>
              <a:t>Ostale zemlje Jugoistočne Evrope su </a:t>
            </a:r>
            <a:r>
              <a:rPr lang="en-US" sz="1000" dirty="0" smtClean="0"/>
              <a:t>: </a:t>
            </a:r>
            <a:r>
              <a:rPr lang="en-US" sz="1000" dirty="0" err="1" smtClean="0"/>
              <a:t>Albanija</a:t>
            </a:r>
            <a:r>
              <a:rPr lang="en-US" sz="1000" dirty="0" smtClean="0"/>
              <a:t>,</a:t>
            </a:r>
            <a:r>
              <a:rPr lang="sr-Latn-RS" sz="1000" dirty="0" smtClean="0"/>
              <a:t> Bugarska, </a:t>
            </a:r>
            <a:r>
              <a:rPr lang="en-US" sz="1000" dirty="0" smtClean="0"/>
              <a:t> </a:t>
            </a:r>
            <a:r>
              <a:rPr lang="en-US" sz="1000" dirty="0" err="1" smtClean="0"/>
              <a:t>Gr</a:t>
            </a:r>
            <a:r>
              <a:rPr lang="sr-Latn-RS" sz="1000" dirty="0" smtClean="0"/>
              <a:t>čka,  Rumunija, Turska, i  Kipar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3"/>
          <p:cNvGrpSpPr>
            <a:grpSpLocks/>
          </p:cNvGrpSpPr>
          <p:nvPr/>
        </p:nvGrpSpPr>
        <p:grpSpPr bwMode="auto">
          <a:xfrm>
            <a:off x="323850" y="765175"/>
            <a:ext cx="8712200" cy="4679950"/>
            <a:chOff x="760412" y="1066800"/>
            <a:chExt cx="3581401" cy="1632860"/>
          </a:xfrm>
        </p:grpSpPr>
        <p:sp>
          <p:nvSpPr>
            <p:cNvPr id="35" name="Rounded Rectangle 34"/>
            <p:cNvSpPr/>
            <p:nvPr/>
          </p:nvSpPr>
          <p:spPr>
            <a:xfrm>
              <a:off x="760412" y="1066800"/>
              <a:ext cx="3581401" cy="1626326"/>
            </a:xfrm>
            <a:prstGeom prst="roundRect">
              <a:avLst>
                <a:gd name="adj" fmla="val 7296"/>
              </a:avLst>
            </a:prstGeom>
            <a:gradFill>
              <a:gsLst>
                <a:gs pos="5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4200000" scaled="0"/>
            </a:gradFill>
            <a:ln>
              <a:noFill/>
            </a:ln>
            <a:effectLst>
              <a:outerShdw blurRad="139700" dist="50800" dir="2700000" algn="tl" rotWithShape="0">
                <a:prstClr val="black">
                  <a:alpha val="32000"/>
                </a:prstClr>
              </a:outerShdw>
            </a:effectLst>
            <a:scene3d>
              <a:camera prst="orthographicFront"/>
              <a:lightRig rig="threePt" dir="t"/>
            </a:scene3d>
            <a:sp3d contourW="12700">
              <a:bevelT w="38100" h="38100"/>
              <a:contourClr>
                <a:schemeClr val="bg1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155448" rIns="274320"/>
            <a:lstStyle/>
            <a:p>
              <a:pPr>
                <a:defRPr/>
              </a:pPr>
              <a:endParaRPr lang="sr-Latn-R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83253" y="1515449"/>
              <a:ext cx="3558560" cy="118421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4320" tIns="228600" rIns="274320" bIns="274320"/>
            <a:lstStyle/>
            <a:p>
              <a:pPr>
                <a:defRPr/>
              </a:pPr>
              <a:endParaRPr lang="sr-Latn-RS" ker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754626"/>
              </p:ext>
            </p:extLst>
          </p:nvPr>
        </p:nvGraphicFramePr>
        <p:xfrm>
          <a:off x="323850" y="765175"/>
          <a:ext cx="8569325" cy="469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1" name="Title 1"/>
          <p:cNvSpPr>
            <a:spLocks/>
          </p:cNvSpPr>
          <p:nvPr/>
        </p:nvSpPr>
        <p:spPr bwMode="auto">
          <a:xfrm>
            <a:off x="0" y="-100013"/>
            <a:ext cx="9144000" cy="936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/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ZEMLJA IZ KOJE DOLAZI </a:t>
            </a:r>
            <a:r>
              <a:rPr lang="sr-Latn-RS" sz="3200" b="1" dirty="0" smtClean="0">
                <a:solidFill>
                  <a:srgbClr val="D51D2A"/>
                </a:solidFill>
                <a:latin typeface="Calibri" pitchFamily="34" charset="0"/>
              </a:rPr>
              <a:t>STRANI TURISTI</a:t>
            </a:r>
            <a:r>
              <a:rPr lang="en-US" sz="3200" b="1" dirty="0" smtClean="0">
                <a:solidFill>
                  <a:srgbClr val="D51D2A"/>
                </a:solidFill>
                <a:latin typeface="Calibri" pitchFamily="34" charset="0"/>
              </a:rPr>
              <a:t>– </a:t>
            </a:r>
            <a:r>
              <a:rPr lang="en-US" sz="3200" b="1" dirty="0">
                <a:solidFill>
                  <a:srgbClr val="D51D2A"/>
                </a:solidFill>
                <a:latin typeface="Calibri" pitchFamily="34" charset="0"/>
              </a:rPr>
              <a:t>Top 15</a:t>
            </a:r>
            <a:endParaRPr lang="sr-Latn-RS" sz="3200" b="1" dirty="0">
              <a:solidFill>
                <a:srgbClr val="D51D2A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-3175" y="5589588"/>
            <a:ext cx="6480175" cy="4937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l-PL" sz="1000" dirty="0">
                <a:latin typeface="+mj-lt"/>
              </a:rPr>
              <a:t>A2.1 Iz koje zemlje dolazite? </a:t>
            </a:r>
            <a:endParaRPr lang="en-US" sz="1000" dirty="0">
              <a:latin typeface="+mj-lt"/>
            </a:endParaRPr>
          </a:p>
          <a:p>
            <a:pPr>
              <a:defRPr/>
            </a:pPr>
            <a:r>
              <a:rPr lang="sr-Latn-RS" sz="1000" dirty="0">
                <a:latin typeface="+mj-lt"/>
              </a:rPr>
              <a:t>N=</a:t>
            </a:r>
            <a:r>
              <a:rPr lang="en-US" sz="1000" dirty="0">
                <a:latin typeface="+mj-lt"/>
              </a:rPr>
              <a:t> 2,050</a:t>
            </a:r>
            <a:r>
              <a:rPr lang="sr-Latn-RS" sz="1000" dirty="0">
                <a:latin typeface="+mj-lt"/>
              </a:rPr>
              <a:t> (100% populacije </a:t>
            </a:r>
            <a:r>
              <a:rPr lang="en-US" sz="1000" dirty="0">
                <a:latin typeface="+mj-lt"/>
              </a:rPr>
              <a:t>stranih</a:t>
            </a:r>
            <a:r>
              <a:rPr lang="sr-Latn-RS" sz="1000" dirty="0">
                <a:latin typeface="+mj-lt"/>
              </a:rPr>
              <a:t> turista) </a:t>
            </a:r>
          </a:p>
        </p:txBody>
      </p:sp>
    </p:spTree>
    <p:extLst>
      <p:ext uri="{BB962C8B-B14F-4D97-AF65-F5344CB8AC3E}">
        <p14:creationId xmlns:p14="http://schemas.microsoft.com/office/powerpoint/2010/main" val="137692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/>
          <p:nvPr/>
        </p:nvGrpSpPr>
        <p:grpSpPr>
          <a:xfrm>
            <a:off x="5214" y="764704"/>
            <a:ext cx="9138786" cy="4617720"/>
            <a:chOff x="-1343839" y="1217239"/>
            <a:chExt cx="14882872" cy="5640762"/>
          </a:xfrm>
          <a:solidFill>
            <a:schemeClr val="accent1"/>
          </a:solidFill>
        </p:grpSpPr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10924038" y="1217239"/>
              <a:ext cx="2614995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10924369" y="1222832"/>
              <a:ext cx="757238" cy="52069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Rectangle 6"/>
            <p:cNvSpPr>
              <a:spLocks noChangeArrowheads="1"/>
            </p:cNvSpPr>
            <p:nvPr/>
          </p:nvSpPr>
          <p:spPr bwMode="auto">
            <a:xfrm>
              <a:off x="-1343839" y="1651000"/>
              <a:ext cx="2597987" cy="47672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 flipH="1">
              <a:off x="515527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2489200" y="1651000"/>
              <a:ext cx="9191625" cy="4767263"/>
            </a:xfrm>
            <a:prstGeom prst="rect">
              <a:avLst/>
            </a:prstGeom>
            <a:solidFill>
              <a:schemeClr val="accent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7"/>
            <p:cNvSpPr>
              <a:spLocks/>
            </p:cNvSpPr>
            <p:nvPr/>
          </p:nvSpPr>
          <p:spPr bwMode="auto">
            <a:xfrm>
              <a:off x="2489200" y="1651000"/>
              <a:ext cx="757238" cy="5207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77" y="275"/>
                </a:cxn>
                <a:cxn ang="0">
                  <a:pos x="477" y="3280"/>
                </a:cxn>
                <a:cxn ang="0">
                  <a:pos x="0" y="3003"/>
                </a:cxn>
                <a:cxn ang="0">
                  <a:pos x="0" y="0"/>
                </a:cxn>
              </a:cxnLst>
              <a:rect l="0" t="0" r="r" b="b"/>
              <a:pathLst>
                <a:path w="477" h="3280">
                  <a:moveTo>
                    <a:pt x="0" y="0"/>
                  </a:moveTo>
                  <a:lnTo>
                    <a:pt x="477" y="275"/>
                  </a:lnTo>
                  <a:lnTo>
                    <a:pt x="477" y="3280"/>
                  </a:lnTo>
                  <a:lnTo>
                    <a:pt x="0" y="30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508000" y="2087563"/>
              <a:ext cx="2738438" cy="4770438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2291" name="Rectangle 3"/>
          <p:cNvSpPr txBox="1">
            <a:spLocks/>
          </p:cNvSpPr>
          <p:nvPr/>
        </p:nvSpPr>
        <p:spPr bwMode="auto">
          <a:xfrm>
            <a:off x="2339975" y="1900238"/>
            <a:ext cx="5862638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>
              <a:spcBef>
                <a:spcPct val="20000"/>
              </a:spcBef>
              <a:buFont typeface="Arial" charset="0"/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Calibri" pitchFamily="34" charset="0"/>
              </a:rPr>
              <a:t>ISKUSTVA PRETHODNIH TURISTIČKIH POSETA SRBIJI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44613" y="1768475"/>
            <a:ext cx="112082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0</a:t>
            </a:r>
            <a:r>
              <a:rPr lang="sr-Latn-RS" sz="7200" b="1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3</a:t>
            </a:r>
            <a:endParaRPr lang="en-US" sz="72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2349</TotalTime>
  <Words>1580</Words>
  <Application>Microsoft Office PowerPoint</Application>
  <PresentationFormat>On-screen Show (4:3)</PresentationFormat>
  <Paragraphs>201</Paragraphs>
  <Slides>40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       Stavovi i ponašanje stranih turista u Srbiji 2016     ТURISTIČKA ORGANIZACIJA SRBIJE www.srbija.travel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PAŽNJI   TURISTIČKA ORGANIZACIJA SRBIJE  Čika Ljubina, 11000 Београд www.srbija.travel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National Tourism Organisation of Serbia London, November 9, 2009</dc:title>
  <dc:creator>Vladimir Vukovic</dc:creator>
  <cp:lastModifiedBy>Aleksandar Susa</cp:lastModifiedBy>
  <cp:revision>230</cp:revision>
  <dcterms:created xsi:type="dcterms:W3CDTF">2009-11-06T11:19:45Z</dcterms:created>
  <dcterms:modified xsi:type="dcterms:W3CDTF">2017-06-01T11:33:51Z</dcterms:modified>
</cp:coreProperties>
</file>